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70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1" r:id="rId17"/>
    <p:sldId id="277" r:id="rId18"/>
    <p:sldId id="272" r:id="rId19"/>
    <p:sldId id="273" r:id="rId20"/>
    <p:sldId id="274" r:id="rId21"/>
    <p:sldId id="276" r:id="rId22"/>
    <p:sldId id="275" r:id="rId23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102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izsga\Desktop\K&#233;pvisel&#337;test&#252;leti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7.8762306610407878E-3"/>
                  <c:y val="0.1523513594965721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588-40AD-8B99-F30F16262A2A}"/>
                </c:ext>
              </c:extLst>
            </c:dLbl>
            <c:dLbl>
              <c:idx val="1"/>
              <c:layout>
                <c:manualLayout>
                  <c:x val="-1.5752461322081576E-2"/>
                  <c:y val="8.08394968757321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588-40AD-8B99-F30F16262A2A}"/>
                </c:ext>
              </c:extLst>
            </c:dLbl>
            <c:dLbl>
              <c:idx val="2"/>
              <c:layout>
                <c:manualLayout>
                  <c:x val="-2.1378340365682136E-2"/>
                  <c:y val="0.1150408224770034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588-40AD-8B99-F30F16262A2A}"/>
                </c:ext>
              </c:extLst>
            </c:dLbl>
            <c:dLbl>
              <c:idx val="3"/>
              <c:layout>
                <c:manualLayout>
                  <c:x val="-1.2376933895921319E-2"/>
                  <c:y val="0.1305868795684904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8588-40AD-8B99-F30F16262A2A}"/>
                </c:ext>
              </c:extLst>
            </c:dLbl>
            <c:dLbl>
              <c:idx val="4"/>
              <c:layout>
                <c:manualLayout>
                  <c:x val="-1.2376933895921319E-2"/>
                  <c:y val="0.1150408224770033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8588-40AD-8B99-F30F16262A2A}"/>
                </c:ext>
              </c:extLst>
            </c:dLbl>
            <c:dLbl>
              <c:idx val="5"/>
              <c:layout>
                <c:manualLayout>
                  <c:x val="-1.4627285513361545E-2"/>
                  <c:y val="7.46210740391372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8588-40AD-8B99-F30F16262A2A}"/>
                </c:ext>
              </c:extLst>
            </c:dLbl>
            <c:dLbl>
              <c:idx val="6"/>
              <c:layout>
                <c:manualLayout>
                  <c:x val="-1.8002812939521801E-2"/>
                  <c:y val="0.1274776681501930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8588-40AD-8B99-F30F16262A2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/>
                    </a:solidFill>
                    <a:highlight>
                      <a:srgbClr val="008080"/>
                    </a:highlight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Tabelle1!$A$2:$A$8</c:f>
              <c:strCache>
                <c:ptCount val="7"/>
                <c:pt idx="0">
                  <c:v>Nappali</c:v>
                </c:pt>
                <c:pt idx="1">
                  <c:v>Szakképző iskola</c:v>
                </c:pt>
                <c:pt idx="2">
                  <c:v>Technikum</c:v>
                </c:pt>
                <c:pt idx="3">
                  <c:v>Felnőtt</c:v>
                </c:pt>
                <c:pt idx="4">
                  <c:v>Szakképző iskola</c:v>
                </c:pt>
                <c:pt idx="5">
                  <c:v>Technikum</c:v>
                </c:pt>
                <c:pt idx="6">
                  <c:v>Összesen</c:v>
                </c:pt>
              </c:strCache>
            </c:strRef>
          </c:cat>
          <c:val>
            <c:numRef>
              <c:f>Tabelle1!$B$2:$B$8</c:f>
              <c:numCache>
                <c:formatCode>General</c:formatCode>
                <c:ptCount val="7"/>
                <c:pt idx="0">
                  <c:v>355</c:v>
                </c:pt>
                <c:pt idx="1">
                  <c:v>99</c:v>
                </c:pt>
                <c:pt idx="2">
                  <c:v>256</c:v>
                </c:pt>
                <c:pt idx="3">
                  <c:v>150</c:v>
                </c:pt>
                <c:pt idx="4">
                  <c:v>105</c:v>
                </c:pt>
                <c:pt idx="5">
                  <c:v>45</c:v>
                </c:pt>
                <c:pt idx="6">
                  <c:v>505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588-40AD-8B99-F30F16262A2A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6.7510548523206752E-3"/>
                  <c:y val="0.1585697823331668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588-40AD-8B99-F30F16262A2A}"/>
                </c:ext>
              </c:extLst>
            </c:dLbl>
            <c:dLbl>
              <c:idx val="1"/>
              <c:layout>
                <c:manualLayout>
                  <c:x val="4.5007032348804502E-3"/>
                  <c:y val="7.15118626208398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588-40AD-8B99-F30F16262A2A}"/>
                </c:ext>
              </c:extLst>
            </c:dLbl>
            <c:dLbl>
              <c:idx val="2"/>
              <c:layout>
                <c:manualLayout>
                  <c:x val="1.0126582278481013E-2"/>
                  <c:y val="0.1212592453135981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588-40AD-8B99-F30F16262A2A}"/>
                </c:ext>
              </c:extLst>
            </c:dLbl>
            <c:dLbl>
              <c:idx val="3"/>
              <c:layout>
                <c:manualLayout>
                  <c:x val="4.5007032348804502E-3"/>
                  <c:y val="0.1181500338953008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588-40AD-8B99-F30F16262A2A}"/>
                </c:ext>
              </c:extLst>
            </c:dLbl>
            <c:dLbl>
              <c:idx val="4"/>
              <c:layout>
                <c:manualLayout>
                  <c:x val="3.3755274261602552E-3"/>
                  <c:y val="9.94947653855164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588-40AD-8B99-F30F16262A2A}"/>
                </c:ext>
              </c:extLst>
            </c:dLbl>
            <c:dLbl>
              <c:idx val="5"/>
              <c:layout>
                <c:manualLayout>
                  <c:x val="1.6877637130801686E-2"/>
                  <c:y val="6.52934397842452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8588-40AD-8B99-F30F16262A2A}"/>
                </c:ext>
              </c:extLst>
            </c:dLbl>
            <c:dLbl>
              <c:idx val="6"/>
              <c:layout>
                <c:manualLayout>
                  <c:x val="1.0126582278481013E-2"/>
                  <c:y val="9.63855539672191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8588-40AD-8B99-F30F16262A2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highlight>
                      <a:srgbClr val="808080"/>
                    </a:highlight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Tabelle1!$A$2:$A$8</c:f>
              <c:strCache>
                <c:ptCount val="7"/>
                <c:pt idx="0">
                  <c:v>Nappali</c:v>
                </c:pt>
                <c:pt idx="1">
                  <c:v>Szakképző iskola</c:v>
                </c:pt>
                <c:pt idx="2">
                  <c:v>Technikum</c:v>
                </c:pt>
                <c:pt idx="3">
                  <c:v>Felnőtt</c:v>
                </c:pt>
                <c:pt idx="4">
                  <c:v>Szakképző iskola</c:v>
                </c:pt>
                <c:pt idx="5">
                  <c:v>Technikum</c:v>
                </c:pt>
                <c:pt idx="6">
                  <c:v>Összesen</c:v>
                </c:pt>
              </c:strCache>
            </c:strRef>
          </c:cat>
          <c:val>
            <c:numRef>
              <c:f>Tabelle1!$C$2:$C$8</c:f>
              <c:numCache>
                <c:formatCode>General</c:formatCode>
                <c:ptCount val="7"/>
                <c:pt idx="0">
                  <c:v>334</c:v>
                </c:pt>
                <c:pt idx="1">
                  <c:v>76</c:v>
                </c:pt>
                <c:pt idx="2">
                  <c:v>258</c:v>
                </c:pt>
                <c:pt idx="3">
                  <c:v>126</c:v>
                </c:pt>
                <c:pt idx="4">
                  <c:v>88</c:v>
                </c:pt>
                <c:pt idx="5">
                  <c:v>38</c:v>
                </c:pt>
                <c:pt idx="6">
                  <c:v>460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588-40AD-8B99-F30F16262A2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603201088"/>
        <c:axId val="597276272"/>
        <c:axId val="0"/>
      </c:bar3DChart>
      <c:catAx>
        <c:axId val="603201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597276272"/>
        <c:crosses val="autoZero"/>
        <c:auto val="1"/>
        <c:lblAlgn val="ctr"/>
        <c:lblOffset val="100"/>
        <c:noMultiLvlLbl val="0"/>
      </c:catAx>
      <c:valAx>
        <c:axId val="597276272"/>
        <c:scaling>
          <c:orientation val="minMax"/>
          <c:max val="55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603201088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32B21-A96E-442D-9AFE-D7049754B905}" type="datetimeFigureOut">
              <a:rPr lang="hu-HU" smtClean="0"/>
              <a:t>2025. 11. 10.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1D7B1-2E60-4F72-A52D-A8E3D93F1FA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298642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áma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32B21-A96E-442D-9AFE-D7049754B905}" type="datetimeFigureOut">
              <a:rPr lang="hu-HU" smtClean="0"/>
              <a:t>2025. 11. 10.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1D7B1-2E60-4F72-A52D-A8E3D93F1FA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53959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32B21-A96E-442D-9AFE-D7049754B905}" type="datetimeFigureOut">
              <a:rPr lang="hu-HU" smtClean="0"/>
              <a:t>2025. 11. 10.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1D7B1-2E60-4F72-A52D-A8E3D93F1FA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775962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32B21-A96E-442D-9AFE-D7049754B905}" type="datetimeFigureOut">
              <a:rPr lang="hu-HU" smtClean="0"/>
              <a:t>2025. 11. 10.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1D7B1-2E60-4F72-A52D-A8E3D93F1FA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131247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32B21-A96E-442D-9AFE-D7049754B905}" type="datetimeFigureOut">
              <a:rPr lang="hu-HU" smtClean="0"/>
              <a:t>2025. 11. 10.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1D7B1-2E60-4F72-A52D-A8E3D93F1FA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431985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 idéze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32B21-A96E-442D-9AFE-D7049754B905}" type="datetimeFigureOut">
              <a:rPr lang="hu-HU" smtClean="0"/>
              <a:t>2025. 11. 10.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1D7B1-2E60-4F72-A52D-A8E3D93F1FA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191366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gaz vagy ham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32B21-A96E-442D-9AFE-D7049754B905}" type="datetimeFigureOut">
              <a:rPr lang="hu-HU" smtClean="0"/>
              <a:t>2025. 11. 10.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1D7B1-2E60-4F72-A52D-A8E3D93F1FA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902253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32B21-A96E-442D-9AFE-D7049754B905}" type="datetimeFigureOut">
              <a:rPr lang="hu-HU" smtClean="0"/>
              <a:t>2025. 11. 10.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1D7B1-2E60-4F72-A52D-A8E3D93F1FA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692975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32B21-A96E-442D-9AFE-D7049754B905}" type="datetimeFigureOut">
              <a:rPr lang="hu-HU" smtClean="0"/>
              <a:t>2025. 11. 10.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1D7B1-2E60-4F72-A52D-A8E3D93F1FA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74503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32B21-A96E-442D-9AFE-D7049754B905}" type="datetimeFigureOut">
              <a:rPr lang="hu-HU" smtClean="0"/>
              <a:t>2025. 11. 10.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1D7B1-2E60-4F72-A52D-A8E3D93F1FA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85500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32B21-A96E-442D-9AFE-D7049754B905}" type="datetimeFigureOut">
              <a:rPr lang="hu-HU" smtClean="0"/>
              <a:t>2025. 11. 10.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1D7B1-2E60-4F72-A52D-A8E3D93F1FA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08581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32B21-A96E-442D-9AFE-D7049754B905}" type="datetimeFigureOut">
              <a:rPr lang="hu-HU" smtClean="0"/>
              <a:t>2025. 11. 10.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1D7B1-2E60-4F72-A52D-A8E3D93F1FA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33125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32B21-A96E-442D-9AFE-D7049754B905}" type="datetimeFigureOut">
              <a:rPr lang="hu-HU" smtClean="0"/>
              <a:t>2025. 11. 10.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1D7B1-2E60-4F72-A52D-A8E3D93F1FA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08181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32B21-A96E-442D-9AFE-D7049754B905}" type="datetimeFigureOut">
              <a:rPr lang="hu-HU" smtClean="0"/>
              <a:t>2025. 11. 10.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1D7B1-2E60-4F72-A52D-A8E3D93F1FA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74537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32B21-A96E-442D-9AFE-D7049754B905}" type="datetimeFigureOut">
              <a:rPr lang="hu-HU" smtClean="0"/>
              <a:t>2025. 11. 10.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1D7B1-2E60-4F72-A52D-A8E3D93F1FA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02289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32B21-A96E-442D-9AFE-D7049754B905}" type="datetimeFigureOut">
              <a:rPr lang="hu-HU" smtClean="0"/>
              <a:t>2025. 11. 10.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1D7B1-2E60-4F72-A52D-A8E3D93F1FA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04438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2F432B21-A96E-442D-9AFE-D7049754B905}" type="datetimeFigureOut">
              <a:rPr lang="hu-HU" smtClean="0"/>
              <a:t>2025. 11. 10.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47B1D7B1-2E60-4F72-A52D-A8E3D93F1FA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51822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2F432B21-A96E-442D-9AFE-D7049754B905}" type="datetimeFigureOut">
              <a:rPr lang="hu-HU" smtClean="0"/>
              <a:t>2025. 11. 10.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47B1D7B1-2E60-4F72-A52D-A8E3D93F1FA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78884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FD85EDB-A53A-4694-98CD-21168802F7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1522" y="1267969"/>
            <a:ext cx="11548955" cy="369854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hu-HU" sz="4000" b="1" dirty="0">
                <a:solidFill>
                  <a:schemeClr val="tx1"/>
                </a:solidFill>
              </a:rPr>
              <a:t>Tájékoztató</a:t>
            </a:r>
            <a:br>
              <a:rPr lang="hu-HU" sz="4000" b="1" dirty="0">
                <a:solidFill>
                  <a:schemeClr val="tx1"/>
                </a:solidFill>
              </a:rPr>
            </a:br>
            <a:r>
              <a:rPr lang="hu-HU" sz="4000" b="1" dirty="0">
                <a:solidFill>
                  <a:schemeClr val="tx1"/>
                </a:solidFill>
              </a:rPr>
              <a:t>a kiskunhalasi szakképzési centrum</a:t>
            </a:r>
            <a:br>
              <a:rPr lang="hu-HU" sz="4000" b="1" dirty="0">
                <a:solidFill>
                  <a:schemeClr val="tx1"/>
                </a:solidFill>
              </a:rPr>
            </a:br>
            <a:r>
              <a:rPr lang="hu-HU" sz="4000" b="1" dirty="0">
                <a:solidFill>
                  <a:schemeClr val="tx1"/>
                </a:solidFill>
              </a:rPr>
              <a:t>és a kiskőrösi wattay technikum működéséről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9AA0F33A-3CB1-40D1-8263-C0409A9FA4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360818" y="5372850"/>
            <a:ext cx="2831182" cy="1905000"/>
          </a:xfrm>
        </p:spPr>
        <p:txBody>
          <a:bodyPr>
            <a:normAutofit/>
          </a:bodyPr>
          <a:lstStyle/>
          <a:p>
            <a:r>
              <a:rPr lang="hu-HU" sz="1800" b="1" dirty="0">
                <a:solidFill>
                  <a:schemeClr val="tx1"/>
                </a:solidFill>
              </a:rPr>
              <a:t>2025. november 19.</a:t>
            </a:r>
          </a:p>
          <a:p>
            <a:r>
              <a:rPr lang="hu-HU" sz="1800" b="1" dirty="0">
                <a:solidFill>
                  <a:schemeClr val="tx1"/>
                </a:solidFill>
              </a:rPr>
              <a:t>Benedek Tibor</a:t>
            </a:r>
          </a:p>
          <a:p>
            <a:r>
              <a:rPr lang="hu-HU" sz="1800" b="1" dirty="0">
                <a:solidFill>
                  <a:schemeClr val="tx1"/>
                </a:solidFill>
              </a:rPr>
              <a:t>igazgató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F1C66A1F-6D2A-47CB-A776-8ECA035328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113" y="435865"/>
            <a:ext cx="1249775" cy="1664208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5EEC4D12-4214-4777-A270-D6A68149A3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3587" y="623698"/>
            <a:ext cx="2400300" cy="147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6203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F0B7AC1-416E-47E5-8FC2-39BBD88E4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024" y="341194"/>
            <a:ext cx="11286698" cy="1364776"/>
          </a:xfrm>
        </p:spPr>
        <p:txBody>
          <a:bodyPr>
            <a:normAutofit/>
          </a:bodyPr>
          <a:lstStyle/>
          <a:p>
            <a:pPr algn="ctr"/>
            <a:r>
              <a:rPr lang="hu-HU" sz="3100" b="1" dirty="0">
                <a:solidFill>
                  <a:schemeClr val="tx1"/>
                </a:solidFill>
              </a:rPr>
              <a:t>Kiskunhalasi SZC</a:t>
            </a:r>
            <a:br>
              <a:rPr lang="hu-HU" sz="4800" b="1" dirty="0">
                <a:solidFill>
                  <a:schemeClr val="tx1"/>
                </a:solidFill>
              </a:rPr>
            </a:br>
            <a:r>
              <a:rPr lang="hu-HU" sz="4800" b="1" dirty="0">
                <a:solidFill>
                  <a:schemeClr val="tx1"/>
                </a:solidFill>
              </a:rPr>
              <a:t>Kiskőrösi Wattay Technikum</a:t>
            </a:r>
            <a:endParaRPr lang="hu-HU" sz="4800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65C0A348-8461-484C-AC8E-A91EC15464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75695" y="4986801"/>
            <a:ext cx="1249775" cy="1664208"/>
          </a:xfrm>
          <a:prstGeom prst="rect">
            <a:avLst/>
          </a:prstGeom>
        </p:spPr>
      </p:pic>
      <p:sp>
        <p:nvSpPr>
          <p:cNvPr id="3" name="Tartalom helye 2">
            <a:extLst>
              <a:ext uri="{FF2B5EF4-FFF2-40B4-BE49-F238E27FC236}">
                <a16:creationId xmlns:a16="http://schemas.microsoft.com/office/drawing/2014/main" id="{FA17759E-6568-43D9-B382-8C356BF0B4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278" y="1705970"/>
            <a:ext cx="10606133" cy="3848669"/>
          </a:xfrm>
        </p:spPr>
        <p:txBody>
          <a:bodyPr/>
          <a:lstStyle/>
          <a:p>
            <a:pPr marL="0" indent="0">
              <a:buNone/>
            </a:pPr>
            <a:r>
              <a:rPr lang="hu-HU" sz="4000" b="1" u="sng" dirty="0"/>
              <a:t>TECHNIKUM - FELNŐTTOKTATÁS</a:t>
            </a:r>
          </a:p>
          <a:p>
            <a:r>
              <a:rPr lang="hu-HU" sz="3200" b="1" dirty="0"/>
              <a:t>Gazdálkodás és menedzsment </a:t>
            </a:r>
            <a:r>
              <a:rPr lang="hu-HU" sz="3200" dirty="0"/>
              <a:t>(pénzügyi-számviteli ügyintéző)</a:t>
            </a:r>
          </a:p>
          <a:p>
            <a:r>
              <a:rPr lang="hu-HU" sz="3200" b="1" dirty="0"/>
              <a:t>Szociális</a:t>
            </a:r>
            <a:r>
              <a:rPr lang="hu-HU" sz="3200" dirty="0"/>
              <a:t> ( Kisgyermekgondozó, - nevelő)</a:t>
            </a:r>
          </a:p>
        </p:txBody>
      </p:sp>
    </p:spTree>
    <p:extLst>
      <p:ext uri="{BB962C8B-B14F-4D97-AF65-F5344CB8AC3E}">
        <p14:creationId xmlns:p14="http://schemas.microsoft.com/office/powerpoint/2010/main" val="27143521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F0B7AC1-416E-47E5-8FC2-39BBD88E4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024" y="341194"/>
            <a:ext cx="11286698" cy="1364776"/>
          </a:xfrm>
        </p:spPr>
        <p:txBody>
          <a:bodyPr>
            <a:normAutofit/>
          </a:bodyPr>
          <a:lstStyle/>
          <a:p>
            <a:pPr algn="ctr"/>
            <a:r>
              <a:rPr lang="hu-HU" sz="3100" b="1" dirty="0">
                <a:solidFill>
                  <a:schemeClr val="tx1"/>
                </a:solidFill>
              </a:rPr>
              <a:t>Kiskunhalasi SZC</a:t>
            </a:r>
            <a:br>
              <a:rPr lang="hu-HU" sz="4800" b="1" dirty="0">
                <a:solidFill>
                  <a:schemeClr val="tx1"/>
                </a:solidFill>
              </a:rPr>
            </a:br>
            <a:r>
              <a:rPr lang="hu-HU" sz="4800" b="1" dirty="0">
                <a:solidFill>
                  <a:schemeClr val="tx1"/>
                </a:solidFill>
              </a:rPr>
              <a:t>Kiskőrösi Wattay Technikum</a:t>
            </a:r>
            <a:endParaRPr lang="hu-HU" sz="4800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65C0A348-8461-484C-AC8E-A91EC15464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75695" y="4986801"/>
            <a:ext cx="1249775" cy="1664208"/>
          </a:xfrm>
          <a:prstGeom prst="rect">
            <a:avLst/>
          </a:prstGeom>
        </p:spPr>
      </p:pic>
      <p:sp>
        <p:nvSpPr>
          <p:cNvPr id="3" name="Tartalom helye 2">
            <a:extLst>
              <a:ext uri="{FF2B5EF4-FFF2-40B4-BE49-F238E27FC236}">
                <a16:creationId xmlns:a16="http://schemas.microsoft.com/office/drawing/2014/main" id="{FA17759E-6568-43D9-B382-8C356BF0B4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024" y="1871199"/>
            <a:ext cx="10606133" cy="48108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3500" b="1" u="sng" dirty="0"/>
              <a:t>SZAKKÉPZŐ ISKOLA - FELNŐTTOKTATÁS</a:t>
            </a:r>
          </a:p>
          <a:p>
            <a:r>
              <a:rPr lang="hu-HU" sz="2600" b="1" dirty="0"/>
              <a:t>FA- ÉS BÚTORIPAR </a:t>
            </a:r>
            <a:r>
              <a:rPr lang="hu-HU" sz="2600" dirty="0"/>
              <a:t>(asztalos)</a:t>
            </a:r>
          </a:p>
          <a:p>
            <a:r>
              <a:rPr lang="hu-HU" sz="2600" b="1" dirty="0"/>
              <a:t>GÉPÉSZET</a:t>
            </a:r>
            <a:r>
              <a:rPr lang="hu-HU" sz="2600" dirty="0"/>
              <a:t> (Hegesztő, Gépi és CNC forgácsoló)</a:t>
            </a:r>
          </a:p>
          <a:p>
            <a:r>
              <a:rPr lang="hu-HU" sz="2600" b="1" dirty="0"/>
              <a:t>ÉPÜLETGÉPÉSZET</a:t>
            </a:r>
            <a:r>
              <a:rPr lang="hu-HU" sz="2600" dirty="0"/>
              <a:t> (Központifűtés és gázhálózatrendszer-szerelő, Víz- és csatornarendszer-szerelő, Hűtő és szellőzéstechnikai szerelő)</a:t>
            </a:r>
          </a:p>
          <a:p>
            <a:r>
              <a:rPr lang="hu-HU" sz="2600" b="1" dirty="0"/>
              <a:t>SZOCIÁLIS </a:t>
            </a:r>
            <a:r>
              <a:rPr lang="hu-HU" sz="2600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(Szociális gondozó és ápoló)</a:t>
            </a:r>
          </a:p>
          <a:p>
            <a:r>
              <a:rPr lang="hu-HU" sz="2600" dirty="0"/>
              <a:t>Érettségi vizsgára felkészítő nappali képzés</a:t>
            </a:r>
          </a:p>
          <a:p>
            <a:r>
              <a:rPr lang="hu-HU" sz="2600" b="1" i="1" dirty="0"/>
              <a:t>Szakképesítés: Demencia gondozó</a:t>
            </a:r>
          </a:p>
          <a:p>
            <a:endParaRPr lang="hu-HU" sz="3200" dirty="0"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921968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F0B7AC1-416E-47E5-8FC2-39BBD88E4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651" y="153663"/>
            <a:ext cx="11286698" cy="1364776"/>
          </a:xfrm>
        </p:spPr>
        <p:txBody>
          <a:bodyPr>
            <a:normAutofit/>
          </a:bodyPr>
          <a:lstStyle/>
          <a:p>
            <a:pPr algn="ctr"/>
            <a:r>
              <a:rPr lang="hu-HU" sz="5400" b="1" dirty="0">
                <a:solidFill>
                  <a:schemeClr val="tx1"/>
                </a:solidFill>
              </a:rPr>
              <a:t>Duális partnereink</a:t>
            </a:r>
            <a:endParaRPr lang="hu-HU" sz="8800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65C0A348-8461-484C-AC8E-A91EC15464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6135" y="191478"/>
            <a:ext cx="1249775" cy="1664208"/>
          </a:xfrm>
          <a:prstGeom prst="rect">
            <a:avLst/>
          </a:prstGeom>
        </p:spPr>
      </p:pic>
      <p:pic>
        <p:nvPicPr>
          <p:cNvPr id="4" name="Tartalom helye 3">
            <a:extLst>
              <a:ext uri="{FF2B5EF4-FFF2-40B4-BE49-F238E27FC236}">
                <a16:creationId xmlns:a16="http://schemas.microsoft.com/office/drawing/2014/main" id="{BA3448CA-87B9-47AF-9345-0BD69076F8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06727" y="1561869"/>
            <a:ext cx="3591763" cy="1241132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D65A1A3C-137D-4401-8480-97FEC76B69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99212" y="4387553"/>
            <a:ext cx="1883623" cy="1883623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49390883-335B-4CB0-A921-03EBA7CF6E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6430" y="5399789"/>
            <a:ext cx="3575594" cy="975162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39FF1C3A-8092-4399-97F2-01F99A9276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6727" y="3148895"/>
            <a:ext cx="2305050" cy="1905000"/>
          </a:xfrm>
          <a:prstGeom prst="rect">
            <a:avLst/>
          </a:prstGeom>
        </p:spPr>
      </p:pic>
      <p:pic>
        <p:nvPicPr>
          <p:cNvPr id="11" name="Kép 10">
            <a:extLst>
              <a:ext uri="{FF2B5EF4-FFF2-40B4-BE49-F238E27FC236}">
                <a16:creationId xmlns:a16="http://schemas.microsoft.com/office/drawing/2014/main" id="{373EEC6C-66F0-4EB2-9E68-6C2B150C87C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79325" y="4850265"/>
            <a:ext cx="1883623" cy="1883623"/>
          </a:xfrm>
          <a:prstGeom prst="rect">
            <a:avLst/>
          </a:prstGeom>
        </p:spPr>
      </p:pic>
      <p:pic>
        <p:nvPicPr>
          <p:cNvPr id="14" name="Kép 13">
            <a:extLst>
              <a:ext uri="{FF2B5EF4-FFF2-40B4-BE49-F238E27FC236}">
                <a16:creationId xmlns:a16="http://schemas.microsoft.com/office/drawing/2014/main" id="{EBBEEFF3-0B56-4249-BF62-C2C100DEDB2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11381" y="1589978"/>
            <a:ext cx="1584225" cy="1874561"/>
          </a:xfrm>
          <a:prstGeom prst="rect">
            <a:avLst/>
          </a:prstGeom>
        </p:spPr>
      </p:pic>
      <p:pic>
        <p:nvPicPr>
          <p:cNvPr id="16" name="Kép 15">
            <a:extLst>
              <a:ext uri="{FF2B5EF4-FFF2-40B4-BE49-F238E27FC236}">
                <a16:creationId xmlns:a16="http://schemas.microsoft.com/office/drawing/2014/main" id="{32BA4C4B-49D4-4905-B570-F26F0270184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34691" y="3277119"/>
            <a:ext cx="2548144" cy="824276"/>
          </a:xfrm>
          <a:prstGeom prst="rect">
            <a:avLst/>
          </a:prstGeom>
        </p:spPr>
      </p:pic>
      <p:pic>
        <p:nvPicPr>
          <p:cNvPr id="17" name="Kép 16">
            <a:extLst>
              <a:ext uri="{FF2B5EF4-FFF2-40B4-BE49-F238E27FC236}">
                <a16:creationId xmlns:a16="http://schemas.microsoft.com/office/drawing/2014/main" id="{81D727B5-2162-42B7-A692-13299FB70C8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52967" y="3171888"/>
            <a:ext cx="1883622" cy="1883622"/>
          </a:xfrm>
          <a:prstGeom prst="rect">
            <a:avLst/>
          </a:prstGeom>
        </p:spPr>
      </p:pic>
      <p:pic>
        <p:nvPicPr>
          <p:cNvPr id="18" name="Kép 17">
            <a:extLst>
              <a:ext uri="{FF2B5EF4-FFF2-40B4-BE49-F238E27FC236}">
                <a16:creationId xmlns:a16="http://schemas.microsoft.com/office/drawing/2014/main" id="{0B46E6E4-FB17-4729-A151-29AEB03D1CF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077262" y="1561869"/>
            <a:ext cx="2455346" cy="1213023"/>
          </a:xfrm>
          <a:prstGeom prst="rect">
            <a:avLst/>
          </a:prstGeom>
        </p:spPr>
      </p:pic>
      <p:pic>
        <p:nvPicPr>
          <p:cNvPr id="19" name="Kép 18">
            <a:extLst>
              <a:ext uri="{FF2B5EF4-FFF2-40B4-BE49-F238E27FC236}">
                <a16:creationId xmlns:a16="http://schemas.microsoft.com/office/drawing/2014/main" id="{D2A9AA9E-9574-4A63-A7FF-6786BE042CC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705687" y="4387553"/>
            <a:ext cx="1883623" cy="1891187"/>
          </a:xfrm>
          <a:prstGeom prst="rect">
            <a:avLst/>
          </a:prstGeom>
        </p:spPr>
      </p:pic>
      <p:pic>
        <p:nvPicPr>
          <p:cNvPr id="20" name="Kép 19">
            <a:extLst>
              <a:ext uri="{FF2B5EF4-FFF2-40B4-BE49-F238E27FC236}">
                <a16:creationId xmlns:a16="http://schemas.microsoft.com/office/drawing/2014/main" id="{1AB39A3E-0361-4619-990A-35AC3F946EF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74042" y="3550891"/>
            <a:ext cx="2494191" cy="1213022"/>
          </a:xfrm>
          <a:prstGeom prst="rect">
            <a:avLst/>
          </a:prstGeom>
        </p:spPr>
      </p:pic>
      <p:pic>
        <p:nvPicPr>
          <p:cNvPr id="21" name="Kép 20">
            <a:extLst>
              <a:ext uri="{FF2B5EF4-FFF2-40B4-BE49-F238E27FC236}">
                <a16:creationId xmlns:a16="http://schemas.microsoft.com/office/drawing/2014/main" id="{E55770B1-5B17-4615-90B6-7B6B83431A6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096108" y="2305365"/>
            <a:ext cx="2562225" cy="82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1405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F0B7AC1-416E-47E5-8FC2-39BBD88E4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024" y="341194"/>
            <a:ext cx="11286698" cy="1364776"/>
          </a:xfrm>
        </p:spPr>
        <p:txBody>
          <a:bodyPr>
            <a:normAutofit/>
          </a:bodyPr>
          <a:lstStyle/>
          <a:p>
            <a:pPr algn="ctr"/>
            <a:r>
              <a:rPr lang="hu-HU" sz="3100" b="1" dirty="0">
                <a:solidFill>
                  <a:schemeClr val="tx1"/>
                </a:solidFill>
              </a:rPr>
              <a:t>Kiskunhalasi SZC</a:t>
            </a:r>
            <a:br>
              <a:rPr lang="hu-HU" sz="4800" b="1" dirty="0">
                <a:solidFill>
                  <a:schemeClr val="tx1"/>
                </a:solidFill>
              </a:rPr>
            </a:br>
            <a:r>
              <a:rPr lang="hu-HU" sz="4800" b="1" dirty="0">
                <a:solidFill>
                  <a:schemeClr val="tx1"/>
                </a:solidFill>
              </a:rPr>
              <a:t>Kiskőrösi Wattay Technikum</a:t>
            </a:r>
            <a:endParaRPr lang="hu-HU" sz="4800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65C0A348-8461-484C-AC8E-A91EC15464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75695" y="4986801"/>
            <a:ext cx="1249775" cy="1664208"/>
          </a:xfrm>
          <a:prstGeom prst="rect">
            <a:avLst/>
          </a:prstGeom>
        </p:spPr>
      </p:pic>
      <p:sp>
        <p:nvSpPr>
          <p:cNvPr id="3" name="Tartalom helye 2">
            <a:extLst>
              <a:ext uri="{FF2B5EF4-FFF2-40B4-BE49-F238E27FC236}">
                <a16:creationId xmlns:a16="http://schemas.microsoft.com/office/drawing/2014/main" id="{FA17759E-6568-43D9-B382-8C356BF0B4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024" y="1871199"/>
            <a:ext cx="10606133" cy="481083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hu-HU" sz="6000" b="1" u="sng" dirty="0"/>
              <a:t>Személyi feltételek:</a:t>
            </a:r>
          </a:p>
          <a:p>
            <a:pPr marL="0" indent="0">
              <a:buNone/>
            </a:pPr>
            <a:r>
              <a:rPr lang="hu-HU" sz="3500" dirty="0"/>
              <a:t>- oktatói testület: 37 fő</a:t>
            </a:r>
          </a:p>
          <a:p>
            <a:pPr>
              <a:buFontTx/>
              <a:buChar char="-"/>
            </a:pPr>
            <a:r>
              <a:rPr lang="hu-HU" sz="3500" dirty="0"/>
              <a:t>Honvéd oktató: 1 fő</a:t>
            </a:r>
          </a:p>
          <a:p>
            <a:pPr>
              <a:buFontTx/>
              <a:buChar char="-"/>
            </a:pPr>
            <a:r>
              <a:rPr lang="hu-HU" sz="3500" dirty="0"/>
              <a:t>Technikai dolgozók: 23 fő</a:t>
            </a:r>
          </a:p>
          <a:p>
            <a:pPr marL="0" indent="0">
              <a:buNone/>
            </a:pPr>
            <a:r>
              <a:rPr lang="hu-HU" sz="4400" b="1" dirty="0"/>
              <a:t>ÖSSZESEN: 61 fő</a:t>
            </a:r>
          </a:p>
          <a:p>
            <a:pPr marL="0" indent="0">
              <a:buNone/>
            </a:pPr>
            <a:r>
              <a:rPr lang="hu-HU" sz="4400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- </a:t>
            </a:r>
            <a:r>
              <a:rPr lang="hu-HU" sz="3500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óraadók: 14 fő</a:t>
            </a:r>
          </a:p>
          <a:p>
            <a:endParaRPr lang="hu-HU" sz="3200" dirty="0"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469534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F0B7AC1-416E-47E5-8FC2-39BBD88E4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024" y="341194"/>
            <a:ext cx="11286698" cy="1364776"/>
          </a:xfrm>
        </p:spPr>
        <p:txBody>
          <a:bodyPr>
            <a:normAutofit/>
          </a:bodyPr>
          <a:lstStyle/>
          <a:p>
            <a:pPr algn="ctr"/>
            <a:r>
              <a:rPr lang="hu-HU" sz="3100" b="1" dirty="0">
                <a:solidFill>
                  <a:schemeClr val="tx1"/>
                </a:solidFill>
              </a:rPr>
              <a:t>Kiskunhalasi SZC</a:t>
            </a:r>
            <a:br>
              <a:rPr lang="hu-HU" sz="4800" b="1" dirty="0">
                <a:solidFill>
                  <a:schemeClr val="tx1"/>
                </a:solidFill>
              </a:rPr>
            </a:br>
            <a:r>
              <a:rPr lang="hu-HU" sz="4800" b="1" dirty="0">
                <a:solidFill>
                  <a:schemeClr val="tx1"/>
                </a:solidFill>
              </a:rPr>
              <a:t>Kiskőrösi Wattay Technikum</a:t>
            </a:r>
            <a:endParaRPr lang="hu-HU" sz="4800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65C0A348-8461-484C-AC8E-A91EC15464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75695" y="4986801"/>
            <a:ext cx="1249775" cy="1664208"/>
          </a:xfrm>
          <a:prstGeom prst="rect">
            <a:avLst/>
          </a:prstGeom>
        </p:spPr>
      </p:pic>
      <p:sp>
        <p:nvSpPr>
          <p:cNvPr id="3" name="Tartalom helye 2">
            <a:extLst>
              <a:ext uri="{FF2B5EF4-FFF2-40B4-BE49-F238E27FC236}">
                <a16:creationId xmlns:a16="http://schemas.microsoft.com/office/drawing/2014/main" id="{FA17759E-6568-43D9-B382-8C356BF0B4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024" y="1871199"/>
            <a:ext cx="10606133" cy="481083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hu-HU" sz="3200" b="1" u="sng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INFRASTRUKTURÁLIS FEJLESZTÉSEK:</a:t>
            </a:r>
          </a:p>
          <a:p>
            <a:pPr>
              <a:buFontTx/>
              <a:buChar char="-"/>
            </a:pPr>
            <a:r>
              <a:rPr lang="hu-HU" sz="3000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SárkányJózsef utcai telephely fűtéskorszerűsítése 2024. tavasz</a:t>
            </a:r>
          </a:p>
          <a:p>
            <a:pPr>
              <a:buFontTx/>
              <a:buChar char="-"/>
            </a:pPr>
            <a:r>
              <a:rPr lang="hu-HU" sz="3000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Székhely első emeletének felújítása 2024. nyarán</a:t>
            </a:r>
          </a:p>
          <a:p>
            <a:pPr>
              <a:buFontTx/>
              <a:buChar char="-"/>
            </a:pPr>
            <a:r>
              <a:rPr lang="hu-HU" sz="3000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Székhely első emeletének felújítása 2024. őszi szünet</a:t>
            </a:r>
          </a:p>
          <a:p>
            <a:pPr>
              <a:buFontTx/>
              <a:buChar char="-"/>
            </a:pPr>
            <a:r>
              <a:rPr lang="hu-HU" sz="3000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Tanműhely lapostető szigetelése 2025. január - február</a:t>
            </a:r>
          </a:p>
          <a:p>
            <a:pPr>
              <a:buFontTx/>
              <a:buChar char="-"/>
            </a:pPr>
            <a:r>
              <a:rPr lang="hu-HU" sz="3000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Székhely első emeletének további felújítása 2025. nyarán</a:t>
            </a:r>
          </a:p>
          <a:p>
            <a:pPr>
              <a:buFontTx/>
              <a:buChar char="-"/>
            </a:pPr>
            <a:r>
              <a:rPr lang="hu-HU" sz="3000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Székhely homlokzatának újra bádogozása 2025. őszi szünet</a:t>
            </a:r>
          </a:p>
        </p:txBody>
      </p:sp>
    </p:spTree>
    <p:extLst>
      <p:ext uri="{BB962C8B-B14F-4D97-AF65-F5344CB8AC3E}">
        <p14:creationId xmlns:p14="http://schemas.microsoft.com/office/powerpoint/2010/main" val="40113946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F0B7AC1-416E-47E5-8FC2-39BBD88E4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024" y="341194"/>
            <a:ext cx="11286698" cy="1364776"/>
          </a:xfrm>
        </p:spPr>
        <p:txBody>
          <a:bodyPr>
            <a:normAutofit/>
          </a:bodyPr>
          <a:lstStyle/>
          <a:p>
            <a:pPr algn="ctr"/>
            <a:r>
              <a:rPr lang="hu-HU" sz="3100" b="1" dirty="0">
                <a:solidFill>
                  <a:schemeClr val="tx1"/>
                </a:solidFill>
              </a:rPr>
              <a:t>Kiskunhalasi SZC</a:t>
            </a:r>
            <a:br>
              <a:rPr lang="hu-HU" sz="4800" b="1" dirty="0">
                <a:solidFill>
                  <a:schemeClr val="tx1"/>
                </a:solidFill>
              </a:rPr>
            </a:br>
            <a:r>
              <a:rPr lang="hu-HU" sz="4800" b="1" dirty="0">
                <a:solidFill>
                  <a:schemeClr val="tx1"/>
                </a:solidFill>
              </a:rPr>
              <a:t>Kiskőrösi Wattay Technikum</a:t>
            </a:r>
            <a:endParaRPr lang="hu-HU" sz="4800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65C0A348-8461-484C-AC8E-A91EC15464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75695" y="4986801"/>
            <a:ext cx="1249775" cy="1664208"/>
          </a:xfrm>
          <a:prstGeom prst="rect">
            <a:avLst/>
          </a:prstGeom>
        </p:spPr>
      </p:pic>
      <p:sp>
        <p:nvSpPr>
          <p:cNvPr id="3" name="Tartalom helye 2">
            <a:extLst>
              <a:ext uri="{FF2B5EF4-FFF2-40B4-BE49-F238E27FC236}">
                <a16:creationId xmlns:a16="http://schemas.microsoft.com/office/drawing/2014/main" id="{FA17759E-6568-43D9-B382-8C356BF0B4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4608" y="2374119"/>
            <a:ext cx="10606133" cy="481083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hu-HU" sz="3200" b="1" u="sng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Pályaválasztási tevékenységek:</a:t>
            </a:r>
          </a:p>
          <a:p>
            <a:pPr>
              <a:buFontTx/>
              <a:buChar char="-"/>
            </a:pPr>
            <a:r>
              <a:rPr lang="hu-HU" sz="3000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Technikaórák biztosítása általános iskolások részére</a:t>
            </a:r>
          </a:p>
          <a:p>
            <a:pPr>
              <a:buFontTx/>
              <a:buChar char="-"/>
            </a:pPr>
            <a:r>
              <a:rPr lang="hu-HU" sz="3000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Kitelepülés általános iskolákba</a:t>
            </a:r>
          </a:p>
          <a:p>
            <a:pPr>
              <a:buFontTx/>
              <a:buChar char="-"/>
            </a:pPr>
            <a:r>
              <a:rPr lang="hu-HU" sz="3000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Óvodások a Digitális Közösségi Alkotóműhelyben</a:t>
            </a:r>
          </a:p>
          <a:p>
            <a:pPr>
              <a:buFontTx/>
              <a:buChar char="-"/>
            </a:pPr>
            <a:r>
              <a:rPr lang="hu-HU" sz="3000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Pályaválasztási rendezvények szervezése</a:t>
            </a:r>
          </a:p>
          <a:p>
            <a:pPr lvl="1">
              <a:buFontTx/>
              <a:buChar char="-"/>
            </a:pPr>
            <a:r>
              <a:rPr lang="hu-HU" sz="2800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Jövőd a tét! – 2024. november 14.</a:t>
            </a:r>
          </a:p>
          <a:p>
            <a:pPr lvl="1">
              <a:buFontTx/>
              <a:buChar char="-"/>
            </a:pPr>
            <a:r>
              <a:rPr lang="hu-HU" sz="2800" dirty="0" err="1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WattayNEXT</a:t>
            </a:r>
            <a:r>
              <a:rPr lang="hu-HU" sz="2800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 – 2025. október 17.</a:t>
            </a:r>
          </a:p>
          <a:p>
            <a:pPr lvl="1">
              <a:buFontTx/>
              <a:buChar char="-"/>
            </a:pPr>
            <a:r>
              <a:rPr lang="hu-HU" sz="2800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Wattay Nyílt Nap – 2025. december 10.</a:t>
            </a:r>
          </a:p>
          <a:p>
            <a:pPr marL="457200" lvl="1" indent="0">
              <a:buNone/>
            </a:pPr>
            <a:endParaRPr lang="hu-HU" sz="2800" dirty="0"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</a:endParaRPr>
          </a:p>
          <a:p>
            <a:pPr>
              <a:buFontTx/>
              <a:buChar char="-"/>
            </a:pPr>
            <a:endParaRPr lang="hu-HU" sz="3000" dirty="0"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02767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F0B7AC1-416E-47E5-8FC2-39BBD88E4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024" y="341194"/>
            <a:ext cx="11286698" cy="1364776"/>
          </a:xfrm>
        </p:spPr>
        <p:txBody>
          <a:bodyPr>
            <a:normAutofit/>
          </a:bodyPr>
          <a:lstStyle/>
          <a:p>
            <a:pPr algn="ctr"/>
            <a:r>
              <a:rPr lang="hu-HU" sz="3100" b="1" dirty="0">
                <a:solidFill>
                  <a:schemeClr val="tx1"/>
                </a:solidFill>
              </a:rPr>
              <a:t>Kiskunhalasi SZC</a:t>
            </a:r>
            <a:br>
              <a:rPr lang="hu-HU" sz="4800" b="1" dirty="0">
                <a:solidFill>
                  <a:schemeClr val="tx1"/>
                </a:solidFill>
              </a:rPr>
            </a:br>
            <a:r>
              <a:rPr lang="hu-HU" sz="4800" b="1" dirty="0">
                <a:solidFill>
                  <a:schemeClr val="tx1"/>
                </a:solidFill>
              </a:rPr>
              <a:t>Kiskőrösi Wattay Technikum</a:t>
            </a:r>
            <a:endParaRPr lang="hu-HU" sz="4800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65C0A348-8461-484C-AC8E-A91EC15464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75695" y="4986801"/>
            <a:ext cx="1249775" cy="1664208"/>
          </a:xfrm>
          <a:prstGeom prst="rect">
            <a:avLst/>
          </a:prstGeom>
        </p:spPr>
      </p:pic>
      <p:sp>
        <p:nvSpPr>
          <p:cNvPr id="3" name="Tartalom helye 2">
            <a:extLst>
              <a:ext uri="{FF2B5EF4-FFF2-40B4-BE49-F238E27FC236}">
                <a16:creationId xmlns:a16="http://schemas.microsoft.com/office/drawing/2014/main" id="{FA17759E-6568-43D9-B382-8C356BF0B4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4608" y="1705970"/>
            <a:ext cx="10606133" cy="54789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3200" b="1" u="sng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Iskolai élet:</a:t>
            </a:r>
          </a:p>
          <a:p>
            <a:pPr>
              <a:buFontTx/>
              <a:buChar char="-"/>
            </a:pPr>
            <a:r>
              <a:rPr lang="hu-HU" sz="3200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Előkelő helyezések országos versenyeken</a:t>
            </a:r>
          </a:p>
          <a:p>
            <a:pPr>
              <a:buFontTx/>
              <a:buChar char="-"/>
            </a:pPr>
            <a:r>
              <a:rPr lang="hu-HU" sz="3200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Részvétel Kiskőrös város életében (október 06.; Rétesfesztivál) </a:t>
            </a:r>
          </a:p>
          <a:p>
            <a:pPr>
              <a:buFontTx/>
              <a:buChar char="-"/>
            </a:pPr>
            <a:r>
              <a:rPr lang="hu-HU" sz="3200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ERASMUS+ Görögország</a:t>
            </a:r>
          </a:p>
          <a:p>
            <a:pPr>
              <a:buFontTx/>
              <a:buChar char="-"/>
            </a:pPr>
            <a:r>
              <a:rPr lang="hu-HU" sz="3200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Rendszeres véradási helyszín</a:t>
            </a:r>
          </a:p>
          <a:p>
            <a:pPr>
              <a:buFontTx/>
              <a:buChar char="-"/>
            </a:pPr>
            <a:r>
              <a:rPr lang="hu-HU" sz="3200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Szakképzési jószolgálati tevékenység</a:t>
            </a:r>
          </a:p>
          <a:p>
            <a:pPr marL="457200" lvl="1" indent="0">
              <a:buNone/>
            </a:pPr>
            <a:endParaRPr lang="hu-HU" sz="2800" dirty="0"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</a:endParaRPr>
          </a:p>
          <a:p>
            <a:pPr>
              <a:buFontTx/>
              <a:buChar char="-"/>
            </a:pPr>
            <a:endParaRPr lang="hu-HU" sz="3000" dirty="0"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68273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F0B7AC1-416E-47E5-8FC2-39BBD88E4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024" y="341194"/>
            <a:ext cx="11286698" cy="1364776"/>
          </a:xfrm>
        </p:spPr>
        <p:txBody>
          <a:bodyPr>
            <a:normAutofit/>
          </a:bodyPr>
          <a:lstStyle/>
          <a:p>
            <a:pPr algn="ctr"/>
            <a:r>
              <a:rPr lang="hu-HU" sz="3100" b="1" dirty="0">
                <a:solidFill>
                  <a:schemeClr val="tx1"/>
                </a:solidFill>
              </a:rPr>
              <a:t>Kiskunhalasi SZC</a:t>
            </a:r>
            <a:br>
              <a:rPr lang="hu-HU" sz="4800" b="1" dirty="0">
                <a:solidFill>
                  <a:schemeClr val="tx1"/>
                </a:solidFill>
              </a:rPr>
            </a:br>
            <a:r>
              <a:rPr lang="hu-HU" sz="4800" b="1" dirty="0">
                <a:solidFill>
                  <a:schemeClr val="tx1"/>
                </a:solidFill>
              </a:rPr>
              <a:t>Kiskőrösi Wattay Technikum</a:t>
            </a:r>
            <a:endParaRPr lang="hu-HU" sz="4800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65C0A348-8461-484C-AC8E-A91EC15464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49981" y="341194"/>
            <a:ext cx="800741" cy="1066271"/>
          </a:xfrm>
          <a:prstGeom prst="rect">
            <a:avLst/>
          </a:prstGeom>
        </p:spPr>
      </p:pic>
      <p:sp>
        <p:nvSpPr>
          <p:cNvPr id="3" name="Tartalom helye 2">
            <a:extLst>
              <a:ext uri="{FF2B5EF4-FFF2-40B4-BE49-F238E27FC236}">
                <a16:creationId xmlns:a16="http://schemas.microsoft.com/office/drawing/2014/main" id="{FA17759E-6568-43D9-B382-8C356BF0B4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4608" y="1705970"/>
            <a:ext cx="10606133" cy="5478985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hu-HU" sz="2800" dirty="0"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</a:endParaRPr>
          </a:p>
          <a:p>
            <a:pPr>
              <a:buFontTx/>
              <a:buChar char="-"/>
            </a:pPr>
            <a:endParaRPr lang="hu-HU" sz="3000" dirty="0"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</a:endParaRP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6DC1C958-0AFE-4BDB-9171-B248B693DF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6456" y="4382942"/>
            <a:ext cx="2301364" cy="2213526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116D8878-A4B7-47FC-B740-87C4489F1A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024" y="1903979"/>
            <a:ext cx="7057705" cy="1431382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99A6E8AF-0669-48D9-A686-8BBEE0ECB5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14355" y="1899968"/>
            <a:ext cx="2280954" cy="2280954"/>
          </a:xfrm>
          <a:prstGeom prst="rect">
            <a:avLst/>
          </a:prstGeom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D6FA858A-27C8-4BCB-A6D5-AF37D57D50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4024" y="5139035"/>
            <a:ext cx="4194890" cy="1377771"/>
          </a:xfrm>
          <a:prstGeom prst="rect">
            <a:avLst/>
          </a:prstGeom>
        </p:spPr>
      </p:pic>
      <p:pic>
        <p:nvPicPr>
          <p:cNvPr id="11" name="Kép 10">
            <a:extLst>
              <a:ext uri="{FF2B5EF4-FFF2-40B4-BE49-F238E27FC236}">
                <a16:creationId xmlns:a16="http://schemas.microsoft.com/office/drawing/2014/main" id="{78CD2BA5-1F45-40FD-B1BB-DC2ACC74645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4024" y="3560905"/>
            <a:ext cx="6295428" cy="1382494"/>
          </a:xfrm>
          <a:prstGeom prst="rect">
            <a:avLst/>
          </a:prstGeom>
        </p:spPr>
      </p:pic>
      <p:pic>
        <p:nvPicPr>
          <p:cNvPr id="13" name="Kép 12">
            <a:extLst>
              <a:ext uri="{FF2B5EF4-FFF2-40B4-BE49-F238E27FC236}">
                <a16:creationId xmlns:a16="http://schemas.microsoft.com/office/drawing/2014/main" id="{6A413A0B-D359-42DB-BCDC-E172E9D5E3D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96395" y="4382942"/>
            <a:ext cx="2197828" cy="2213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2039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F0B7AC1-416E-47E5-8FC2-39BBD88E4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024" y="341194"/>
            <a:ext cx="11286698" cy="1364776"/>
          </a:xfrm>
        </p:spPr>
        <p:txBody>
          <a:bodyPr>
            <a:normAutofit/>
          </a:bodyPr>
          <a:lstStyle/>
          <a:p>
            <a:pPr algn="ctr"/>
            <a:r>
              <a:rPr lang="hu-HU" sz="3100" b="1" dirty="0">
                <a:solidFill>
                  <a:schemeClr val="tx1"/>
                </a:solidFill>
              </a:rPr>
              <a:t>Kiskunhalasi SZC</a:t>
            </a:r>
            <a:br>
              <a:rPr lang="hu-HU" sz="4800" b="1" dirty="0">
                <a:solidFill>
                  <a:schemeClr val="tx1"/>
                </a:solidFill>
              </a:rPr>
            </a:br>
            <a:r>
              <a:rPr lang="hu-HU" sz="4800" b="1" dirty="0">
                <a:solidFill>
                  <a:schemeClr val="tx1"/>
                </a:solidFill>
              </a:rPr>
              <a:t>Kiskőrösi Wattay Technikum</a:t>
            </a:r>
            <a:endParaRPr lang="hu-HU" sz="4800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65C0A348-8461-484C-AC8E-A91EC15464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75695" y="4986801"/>
            <a:ext cx="1249775" cy="1664208"/>
          </a:xfrm>
          <a:prstGeom prst="rect">
            <a:avLst/>
          </a:prstGeom>
        </p:spPr>
      </p:pic>
      <p:sp>
        <p:nvSpPr>
          <p:cNvPr id="3" name="Tartalom helye 2">
            <a:extLst>
              <a:ext uri="{FF2B5EF4-FFF2-40B4-BE49-F238E27FC236}">
                <a16:creationId xmlns:a16="http://schemas.microsoft.com/office/drawing/2014/main" id="{FA17759E-6568-43D9-B382-8C356BF0B4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4608" y="1705970"/>
            <a:ext cx="10606133" cy="54789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3200" b="1" u="sng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OKTATÓI KITÜNTETÉSEK:</a:t>
            </a:r>
          </a:p>
          <a:p>
            <a:pPr>
              <a:buFontTx/>
              <a:buChar char="-"/>
            </a:pPr>
            <a:r>
              <a:rPr lang="hu-HU" sz="3200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„Siker kovácsa” díj – Franczia László, Kalla Viktória</a:t>
            </a:r>
          </a:p>
          <a:p>
            <a:pPr>
              <a:buFontTx/>
              <a:buChar char="-"/>
            </a:pPr>
            <a:r>
              <a:rPr lang="hu-HU" sz="3200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„Nevelés Támogatója” díj – Kovács Mónika</a:t>
            </a:r>
          </a:p>
          <a:p>
            <a:pPr>
              <a:buFontTx/>
              <a:buChar char="-"/>
            </a:pPr>
            <a:r>
              <a:rPr lang="hu-HU" sz="3200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„Miniszter Elismerő Oklevele” – Francziáné Miks Éva</a:t>
            </a:r>
          </a:p>
          <a:p>
            <a:pPr marL="457200" lvl="1" indent="0">
              <a:buNone/>
            </a:pPr>
            <a:endParaRPr lang="hu-HU" sz="2800" dirty="0"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</a:endParaRPr>
          </a:p>
          <a:p>
            <a:pPr>
              <a:buFontTx/>
              <a:buChar char="-"/>
            </a:pPr>
            <a:endParaRPr lang="hu-HU" sz="3000" dirty="0"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935859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F0B7AC1-416E-47E5-8FC2-39BBD88E4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024" y="341194"/>
            <a:ext cx="11286698" cy="1364776"/>
          </a:xfrm>
        </p:spPr>
        <p:txBody>
          <a:bodyPr>
            <a:normAutofit/>
          </a:bodyPr>
          <a:lstStyle/>
          <a:p>
            <a:pPr algn="ctr"/>
            <a:r>
              <a:rPr lang="hu-HU" sz="3100" b="1" dirty="0">
                <a:solidFill>
                  <a:schemeClr val="tx1"/>
                </a:solidFill>
              </a:rPr>
              <a:t>Kiskunhalasi SZC</a:t>
            </a:r>
            <a:br>
              <a:rPr lang="hu-HU" sz="4800" b="1" dirty="0">
                <a:solidFill>
                  <a:schemeClr val="tx1"/>
                </a:solidFill>
              </a:rPr>
            </a:br>
            <a:r>
              <a:rPr lang="hu-HU" sz="4800" b="1" dirty="0">
                <a:solidFill>
                  <a:schemeClr val="tx1"/>
                </a:solidFill>
              </a:rPr>
              <a:t>Kiskőrösi Wattay Technikum</a:t>
            </a:r>
            <a:endParaRPr lang="hu-HU" sz="4800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65C0A348-8461-484C-AC8E-A91EC15464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75695" y="4986801"/>
            <a:ext cx="1249775" cy="1664208"/>
          </a:xfrm>
          <a:prstGeom prst="rect">
            <a:avLst/>
          </a:prstGeom>
        </p:spPr>
      </p:pic>
      <p:sp>
        <p:nvSpPr>
          <p:cNvPr id="3" name="Tartalom helye 2">
            <a:extLst>
              <a:ext uri="{FF2B5EF4-FFF2-40B4-BE49-F238E27FC236}">
                <a16:creationId xmlns:a16="http://schemas.microsoft.com/office/drawing/2014/main" id="{FA17759E-6568-43D9-B382-8C356BF0B4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4608" y="1871200"/>
            <a:ext cx="10606133" cy="53137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3200" b="1" u="sng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SPORTCSARNOK:</a:t>
            </a:r>
          </a:p>
          <a:p>
            <a:pPr>
              <a:buFontTx/>
              <a:buChar char="-"/>
            </a:pPr>
            <a:r>
              <a:rPr lang="hu-HU" sz="3200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Növekvő kihasználtság</a:t>
            </a:r>
          </a:p>
          <a:p>
            <a:pPr>
              <a:buFontTx/>
              <a:buChar char="-"/>
            </a:pPr>
            <a:r>
              <a:rPr lang="hu-HU" sz="3200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Jövőd a tét! – Pályaválasztási rendezvény</a:t>
            </a:r>
          </a:p>
          <a:p>
            <a:pPr>
              <a:buFontTx/>
              <a:buChar char="-"/>
            </a:pPr>
            <a:r>
              <a:rPr lang="hu-HU" sz="3200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Erős Ember Verseny</a:t>
            </a:r>
          </a:p>
          <a:p>
            <a:pPr>
              <a:buFontTx/>
              <a:buChar char="-"/>
            </a:pPr>
            <a:r>
              <a:rPr lang="hu-HU" sz="3200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Pünkösd kupa</a:t>
            </a:r>
          </a:p>
          <a:p>
            <a:pPr>
              <a:buFontTx/>
              <a:buChar char="-"/>
            </a:pPr>
            <a:r>
              <a:rPr lang="hu-HU" sz="3200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Együtt a daganatos gyermekekért alapítvány</a:t>
            </a:r>
          </a:p>
          <a:p>
            <a:pPr>
              <a:buFontTx/>
              <a:buChar char="-"/>
            </a:pPr>
            <a:r>
              <a:rPr lang="hu-HU" sz="3200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Lány kézilabdacsapat</a:t>
            </a:r>
            <a:endParaRPr lang="hu-HU" sz="2800" dirty="0"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</a:endParaRPr>
          </a:p>
          <a:p>
            <a:pPr>
              <a:buFontTx/>
              <a:buChar char="-"/>
            </a:pPr>
            <a:endParaRPr lang="hu-HU" sz="3000" dirty="0"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014324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F0B7AC1-416E-47E5-8FC2-39BBD88E4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024" y="341194"/>
            <a:ext cx="11286698" cy="859809"/>
          </a:xfrm>
        </p:spPr>
        <p:txBody>
          <a:bodyPr>
            <a:normAutofit/>
          </a:bodyPr>
          <a:lstStyle/>
          <a:p>
            <a:r>
              <a:rPr lang="hu-HU" sz="4800" b="1" dirty="0">
                <a:solidFill>
                  <a:schemeClr val="tx1"/>
                </a:solidFill>
              </a:rPr>
              <a:t>Kiskunhalasi Szakképzési Centrum</a:t>
            </a:r>
            <a:endParaRPr lang="hu-HU" sz="4800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5E770BE-8027-46FE-9C8C-B7F74CBE81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024" y="1201003"/>
            <a:ext cx="11286698" cy="4590197"/>
          </a:xfrm>
        </p:spPr>
        <p:txBody>
          <a:bodyPr/>
          <a:lstStyle/>
          <a:p>
            <a:r>
              <a:rPr lang="hu-HU" sz="2400" b="1" dirty="0">
                <a:solidFill>
                  <a:schemeClr val="tx1"/>
                </a:solidFill>
              </a:rPr>
              <a:t>Kiskőrösi Wattay Technikum</a:t>
            </a:r>
          </a:p>
          <a:p>
            <a:r>
              <a:rPr lang="hu-HU" sz="2400" b="1" dirty="0">
                <a:solidFill>
                  <a:schemeClr val="tx1"/>
                </a:solidFill>
              </a:rPr>
              <a:t>Vári Szabó István Technikum, Szakképző Iskola és Kollégium</a:t>
            </a:r>
          </a:p>
          <a:p>
            <a:r>
              <a:rPr lang="hu-HU" sz="2400" b="1" dirty="0">
                <a:solidFill>
                  <a:schemeClr val="tx1"/>
                </a:solidFill>
              </a:rPr>
              <a:t>Dékáni Árpád Technikum</a:t>
            </a:r>
          </a:p>
          <a:p>
            <a:r>
              <a:rPr lang="hu-HU" sz="2400" b="1" dirty="0">
                <a:solidFill>
                  <a:schemeClr val="tx1"/>
                </a:solidFill>
              </a:rPr>
              <a:t>Kiskunfélegyházi Kossuth Lajos Technikum, Szakképző Iskola és Kollégium</a:t>
            </a:r>
          </a:p>
          <a:p>
            <a:r>
              <a:rPr lang="hu-HU" sz="2400" b="1" dirty="0">
                <a:solidFill>
                  <a:schemeClr val="tx1"/>
                </a:solidFill>
              </a:rPr>
              <a:t>Kiskunfélegyházi Közgazdasági Technikum</a:t>
            </a:r>
          </a:p>
          <a:p>
            <a:r>
              <a:rPr lang="hu-HU" sz="2400" b="1" dirty="0">
                <a:solidFill>
                  <a:schemeClr val="tx1"/>
                </a:solidFill>
              </a:rPr>
              <a:t>Ágazati Képző Központ</a:t>
            </a:r>
          </a:p>
          <a:p>
            <a:r>
              <a:rPr lang="hu-HU" sz="2400" b="1" dirty="0">
                <a:solidFill>
                  <a:schemeClr val="tx1"/>
                </a:solidFill>
              </a:rPr>
              <a:t>Kiskunhalasi Siker Vizsgaközpont</a:t>
            </a:r>
          </a:p>
          <a:p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C5D00013-CECA-470F-9FAD-4FAB5B39DA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7676" y="4314825"/>
            <a:ext cx="2400300" cy="147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4991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F0B7AC1-416E-47E5-8FC2-39BBD88E4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024" y="341194"/>
            <a:ext cx="11286698" cy="1364776"/>
          </a:xfrm>
        </p:spPr>
        <p:txBody>
          <a:bodyPr>
            <a:normAutofit/>
          </a:bodyPr>
          <a:lstStyle/>
          <a:p>
            <a:pPr algn="ctr"/>
            <a:r>
              <a:rPr lang="hu-HU" sz="3100" b="1" dirty="0">
                <a:solidFill>
                  <a:schemeClr val="tx1"/>
                </a:solidFill>
              </a:rPr>
              <a:t>Kiskunhalasi SZC</a:t>
            </a:r>
            <a:br>
              <a:rPr lang="hu-HU" sz="4800" b="1" dirty="0">
                <a:solidFill>
                  <a:schemeClr val="tx1"/>
                </a:solidFill>
              </a:rPr>
            </a:br>
            <a:r>
              <a:rPr lang="hu-HU" sz="4800" b="1" dirty="0">
                <a:solidFill>
                  <a:schemeClr val="tx1"/>
                </a:solidFill>
              </a:rPr>
              <a:t>Kiskőrösi Wattay Technikum</a:t>
            </a:r>
            <a:endParaRPr lang="hu-HU" sz="4800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65C0A348-8461-484C-AC8E-A91EC15464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75695" y="4986801"/>
            <a:ext cx="1249775" cy="1664208"/>
          </a:xfrm>
          <a:prstGeom prst="rect">
            <a:avLst/>
          </a:prstGeom>
        </p:spPr>
      </p:pic>
      <p:sp>
        <p:nvSpPr>
          <p:cNvPr id="3" name="Tartalom helye 2">
            <a:extLst>
              <a:ext uri="{FF2B5EF4-FFF2-40B4-BE49-F238E27FC236}">
                <a16:creationId xmlns:a16="http://schemas.microsoft.com/office/drawing/2014/main" id="{FA17759E-6568-43D9-B382-8C356BF0B4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4608" y="1705970"/>
            <a:ext cx="10606133" cy="54789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3200" b="1" u="sng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JÖVŐBELI TERVEK:</a:t>
            </a:r>
          </a:p>
          <a:p>
            <a:pPr>
              <a:buFontTx/>
              <a:buChar char="-"/>
            </a:pPr>
            <a:r>
              <a:rPr lang="hu-HU" sz="3200" dirty="0">
                <a:effectLst/>
              </a:rPr>
              <a:t>Szakképzési hátránykompenzációs programok és rugalmas tanulási utak (GINOP Plusz-5.3.2-25 kódszám)</a:t>
            </a:r>
          </a:p>
          <a:p>
            <a:pPr>
              <a:buFontTx/>
              <a:buChar char="-"/>
            </a:pPr>
            <a:r>
              <a:rPr lang="hu-HU" sz="3200" dirty="0">
                <a:effectLst/>
              </a:rPr>
              <a:t>A szakképzésben tanulók idegen nyelvi kompetenciáinak kis csoportos fejlesztése (GINOP Plusz-5.2.5-25 kódszám)</a:t>
            </a:r>
            <a:endParaRPr lang="hu-HU" sz="4400" dirty="0"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</a:endParaRPr>
          </a:p>
          <a:p>
            <a:pPr marL="457200" lvl="1" indent="0">
              <a:buNone/>
            </a:pPr>
            <a:endParaRPr lang="hu-HU" sz="2800" dirty="0"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</a:endParaRPr>
          </a:p>
          <a:p>
            <a:pPr>
              <a:buFontTx/>
              <a:buChar char="-"/>
            </a:pPr>
            <a:endParaRPr lang="hu-HU" sz="3000" dirty="0"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488818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F0B7AC1-416E-47E5-8FC2-39BBD88E4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024" y="341194"/>
            <a:ext cx="11286698" cy="1364776"/>
          </a:xfrm>
        </p:spPr>
        <p:txBody>
          <a:bodyPr>
            <a:normAutofit/>
          </a:bodyPr>
          <a:lstStyle/>
          <a:p>
            <a:pPr algn="ctr"/>
            <a:r>
              <a:rPr lang="hu-HU" sz="3100" b="1" dirty="0">
                <a:solidFill>
                  <a:schemeClr val="tx1"/>
                </a:solidFill>
              </a:rPr>
              <a:t>Kiskunhalasi SZC</a:t>
            </a:r>
            <a:br>
              <a:rPr lang="hu-HU" sz="4800" b="1" dirty="0">
                <a:solidFill>
                  <a:schemeClr val="tx1"/>
                </a:solidFill>
              </a:rPr>
            </a:br>
            <a:r>
              <a:rPr lang="hu-HU" sz="4800" b="1" dirty="0">
                <a:solidFill>
                  <a:schemeClr val="tx1"/>
                </a:solidFill>
              </a:rPr>
              <a:t>Kiskőrösi Wattay Technikum</a:t>
            </a:r>
            <a:endParaRPr lang="hu-HU" sz="4800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65C0A348-8461-484C-AC8E-A91EC15464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75695" y="4986801"/>
            <a:ext cx="1249775" cy="1664208"/>
          </a:xfrm>
          <a:prstGeom prst="rect">
            <a:avLst/>
          </a:prstGeom>
        </p:spPr>
      </p:pic>
      <p:sp>
        <p:nvSpPr>
          <p:cNvPr id="3" name="Tartalom helye 2">
            <a:extLst>
              <a:ext uri="{FF2B5EF4-FFF2-40B4-BE49-F238E27FC236}">
                <a16:creationId xmlns:a16="http://schemas.microsoft.com/office/drawing/2014/main" id="{FA17759E-6568-43D9-B382-8C356BF0B4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024" y="2274362"/>
            <a:ext cx="10606133" cy="9787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3200" b="1" u="sng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KÖZÖSSÉGI OLDALAK:</a:t>
            </a:r>
          </a:p>
          <a:p>
            <a:pPr marL="0" indent="0">
              <a:buNone/>
            </a:pPr>
            <a:endParaRPr lang="hu-HU" sz="3200" b="1" u="sng" dirty="0"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</a:endParaRPr>
          </a:p>
          <a:p>
            <a:pPr marL="0" indent="0">
              <a:buNone/>
            </a:pPr>
            <a:endParaRPr lang="hu-HU" sz="3000" dirty="0"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B87B3AD2-D633-4DC9-AE41-249DD3BFEF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026" y="3148880"/>
            <a:ext cx="6445580" cy="1219434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F678792D-609A-472F-B537-6FF8178AAF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4626" y="2341257"/>
            <a:ext cx="3695531" cy="2527184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4C9D607C-4DDF-4A42-B0AA-A1B1E4FA8F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9026" y="5086902"/>
            <a:ext cx="6776567" cy="1032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8200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F0B7AC1-416E-47E5-8FC2-39BBD88E4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024" y="341194"/>
            <a:ext cx="11286698" cy="1364776"/>
          </a:xfrm>
        </p:spPr>
        <p:txBody>
          <a:bodyPr>
            <a:normAutofit/>
          </a:bodyPr>
          <a:lstStyle/>
          <a:p>
            <a:pPr algn="ctr"/>
            <a:r>
              <a:rPr lang="hu-HU" sz="3100" b="1" dirty="0">
                <a:solidFill>
                  <a:schemeClr val="tx1"/>
                </a:solidFill>
              </a:rPr>
              <a:t>Kiskunhalasi SZC</a:t>
            </a:r>
            <a:br>
              <a:rPr lang="hu-HU" sz="4800" b="1" dirty="0">
                <a:solidFill>
                  <a:schemeClr val="tx1"/>
                </a:solidFill>
              </a:rPr>
            </a:br>
            <a:r>
              <a:rPr lang="hu-HU" sz="4800" b="1" dirty="0">
                <a:solidFill>
                  <a:schemeClr val="tx1"/>
                </a:solidFill>
              </a:rPr>
              <a:t>Kiskőrösi Wattay Technikum</a:t>
            </a:r>
            <a:endParaRPr lang="hu-HU" sz="4800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65C0A348-8461-484C-AC8E-A91EC15464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75695" y="4986801"/>
            <a:ext cx="1249775" cy="1664208"/>
          </a:xfrm>
          <a:prstGeom prst="rect">
            <a:avLst/>
          </a:prstGeom>
        </p:spPr>
      </p:pic>
      <p:sp>
        <p:nvSpPr>
          <p:cNvPr id="3" name="Tartalom helye 2">
            <a:extLst>
              <a:ext uri="{FF2B5EF4-FFF2-40B4-BE49-F238E27FC236}">
                <a16:creationId xmlns:a16="http://schemas.microsoft.com/office/drawing/2014/main" id="{FA17759E-6568-43D9-B382-8C356BF0B4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306" y="1695435"/>
            <a:ext cx="10606133" cy="547898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8000" b="1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IUNCTA VIS FORTIOR</a:t>
            </a:r>
          </a:p>
          <a:p>
            <a:pPr marL="0" indent="0" algn="ctr">
              <a:buNone/>
            </a:pPr>
            <a:r>
              <a:rPr lang="hu-HU" sz="8000" b="1" i="1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EGYSÉGBEN AZ ERŐ</a:t>
            </a:r>
          </a:p>
          <a:p>
            <a:pPr marL="457200" lvl="1" indent="0">
              <a:buNone/>
            </a:pPr>
            <a:endParaRPr lang="hu-HU" sz="2800" dirty="0"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</a:endParaRPr>
          </a:p>
          <a:p>
            <a:pPr>
              <a:buFontTx/>
              <a:buChar char="-"/>
            </a:pPr>
            <a:endParaRPr lang="hu-HU" sz="3000" dirty="0"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666403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F0B7AC1-416E-47E5-8FC2-39BBD88E4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024" y="341194"/>
            <a:ext cx="11286698" cy="859809"/>
          </a:xfrm>
        </p:spPr>
        <p:txBody>
          <a:bodyPr>
            <a:normAutofit/>
          </a:bodyPr>
          <a:lstStyle/>
          <a:p>
            <a:r>
              <a:rPr lang="hu-HU" sz="4800" b="1" dirty="0">
                <a:solidFill>
                  <a:schemeClr val="tx1"/>
                </a:solidFill>
              </a:rPr>
              <a:t>Kiskunhalasi Szakképzési Centrum</a:t>
            </a:r>
            <a:endParaRPr lang="hu-HU" sz="4800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C5D00013-CECA-470F-9FAD-4FAB5B39DA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19700" y="5040431"/>
            <a:ext cx="2400300" cy="1476375"/>
          </a:xfrm>
          <a:prstGeom prst="rect">
            <a:avLst/>
          </a:prstGeom>
        </p:spPr>
      </p:pic>
      <p:graphicFrame>
        <p:nvGraphicFramePr>
          <p:cNvPr id="8" name="Tartalom helye 7">
            <a:extLst>
              <a:ext uri="{FF2B5EF4-FFF2-40B4-BE49-F238E27FC236}">
                <a16:creationId xmlns:a16="http://schemas.microsoft.com/office/drawing/2014/main" id="{F3F65915-1BD1-49EE-955C-29ED76ACDD7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2123608"/>
              </p:ext>
            </p:extLst>
          </p:nvPr>
        </p:nvGraphicFramePr>
        <p:xfrm>
          <a:off x="674336" y="1475145"/>
          <a:ext cx="10221462" cy="32042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160628">
                  <a:extLst>
                    <a:ext uri="{9D8B030D-6E8A-4147-A177-3AD203B41FA5}">
                      <a16:colId xmlns:a16="http://schemas.microsoft.com/office/drawing/2014/main" val="3631096941"/>
                    </a:ext>
                  </a:extLst>
                </a:gridCol>
                <a:gridCol w="875899">
                  <a:extLst>
                    <a:ext uri="{9D8B030D-6E8A-4147-A177-3AD203B41FA5}">
                      <a16:colId xmlns:a16="http://schemas.microsoft.com/office/drawing/2014/main" val="2910952276"/>
                    </a:ext>
                  </a:extLst>
                </a:gridCol>
                <a:gridCol w="1039529">
                  <a:extLst>
                    <a:ext uri="{9D8B030D-6E8A-4147-A177-3AD203B41FA5}">
                      <a16:colId xmlns:a16="http://schemas.microsoft.com/office/drawing/2014/main" val="405339384"/>
                    </a:ext>
                  </a:extLst>
                </a:gridCol>
                <a:gridCol w="1145406">
                  <a:extLst>
                    <a:ext uri="{9D8B030D-6E8A-4147-A177-3AD203B41FA5}">
                      <a16:colId xmlns:a16="http://schemas.microsoft.com/office/drawing/2014/main" val="1216290716"/>
                    </a:ext>
                  </a:extLst>
                </a:gridCol>
              </a:tblGrid>
              <a:tr h="410270">
                <a:tc>
                  <a:txBody>
                    <a:bodyPr/>
                    <a:lstStyle/>
                    <a:p>
                      <a:pPr algn="ctr" fontAlgn="b"/>
                      <a:r>
                        <a:rPr lang="hu-HU" sz="1800" b="1" u="none" strike="noStrike" dirty="0">
                          <a:effectLst/>
                        </a:rPr>
                        <a:t>Iskola</a:t>
                      </a:r>
                      <a:endParaRPr lang="hu-HU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800" b="1" u="none" strike="noStrike" dirty="0">
                          <a:effectLst/>
                        </a:rPr>
                        <a:t>Felnőtt</a:t>
                      </a:r>
                      <a:endParaRPr lang="hu-HU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800" b="1" u="none" strike="noStrike" dirty="0">
                          <a:effectLst/>
                        </a:rPr>
                        <a:t>Nappali</a:t>
                      </a:r>
                      <a:endParaRPr lang="hu-HU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800" b="1" u="none" strike="noStrike" dirty="0">
                          <a:effectLst/>
                        </a:rPr>
                        <a:t>Összesen</a:t>
                      </a:r>
                      <a:endParaRPr lang="hu-HU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38906829"/>
                  </a:ext>
                </a:extLst>
              </a:tr>
              <a:tr h="410270">
                <a:tc>
                  <a:txBody>
                    <a:bodyPr/>
                    <a:lstStyle/>
                    <a:p>
                      <a:pPr algn="l" fontAlgn="b"/>
                      <a:r>
                        <a:rPr lang="hu-HU" sz="1800" u="none" strike="noStrike" dirty="0">
                          <a:effectLst/>
                        </a:rPr>
                        <a:t>Kiskőrösi Wattay Technikum</a:t>
                      </a:r>
                      <a:endParaRPr lang="hu-H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800" u="none" strike="noStrike">
                          <a:effectLst/>
                        </a:rPr>
                        <a:t>104</a:t>
                      </a:r>
                      <a:endParaRPr lang="hu-HU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800" u="none" strike="noStrike" dirty="0">
                          <a:effectLst/>
                        </a:rPr>
                        <a:t>331</a:t>
                      </a:r>
                      <a:endParaRPr lang="hu-H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800" u="none" strike="noStrike" dirty="0">
                          <a:effectLst/>
                        </a:rPr>
                        <a:t>435</a:t>
                      </a:r>
                      <a:endParaRPr lang="hu-H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380146"/>
                  </a:ext>
                </a:extLst>
              </a:tr>
              <a:tr h="410270">
                <a:tc>
                  <a:txBody>
                    <a:bodyPr/>
                    <a:lstStyle/>
                    <a:p>
                      <a:pPr algn="l" fontAlgn="b"/>
                      <a:r>
                        <a:rPr lang="hu-HU" sz="1800" u="none" strike="noStrike" dirty="0">
                          <a:effectLst/>
                        </a:rPr>
                        <a:t>Vári Szabó István Technikum, Szakképző Iskola és Kollégium</a:t>
                      </a:r>
                      <a:endParaRPr lang="hu-H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800" u="none" strike="noStrike">
                          <a:effectLst/>
                        </a:rPr>
                        <a:t>292</a:t>
                      </a:r>
                      <a:endParaRPr lang="hu-HU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800" u="none" strike="noStrike">
                          <a:effectLst/>
                        </a:rPr>
                        <a:t>418</a:t>
                      </a:r>
                      <a:endParaRPr lang="hu-HU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800" u="none" strike="noStrike" dirty="0">
                          <a:effectLst/>
                        </a:rPr>
                        <a:t>710</a:t>
                      </a:r>
                      <a:endParaRPr lang="hu-H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30451377"/>
                  </a:ext>
                </a:extLst>
              </a:tr>
              <a:tr h="410270">
                <a:tc>
                  <a:txBody>
                    <a:bodyPr/>
                    <a:lstStyle/>
                    <a:p>
                      <a:pPr algn="l" fontAlgn="b"/>
                      <a:r>
                        <a:rPr lang="hu-HU" sz="1800" u="none" strike="noStrike" dirty="0">
                          <a:effectLst/>
                        </a:rPr>
                        <a:t>Dékáni Árpád Technikum</a:t>
                      </a:r>
                      <a:endParaRPr lang="hu-H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800" u="none" strike="noStrike" dirty="0">
                          <a:effectLst/>
                        </a:rPr>
                        <a:t>91</a:t>
                      </a:r>
                      <a:endParaRPr lang="hu-H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800" u="none" strike="noStrike" dirty="0">
                          <a:effectLst/>
                        </a:rPr>
                        <a:t>578</a:t>
                      </a:r>
                      <a:endParaRPr lang="hu-H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800" u="none" strike="noStrike" dirty="0">
                          <a:effectLst/>
                        </a:rPr>
                        <a:t>669</a:t>
                      </a:r>
                      <a:endParaRPr lang="hu-H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5421956"/>
                  </a:ext>
                </a:extLst>
              </a:tr>
              <a:tr h="742589">
                <a:tc>
                  <a:txBody>
                    <a:bodyPr/>
                    <a:lstStyle/>
                    <a:p>
                      <a:pPr algn="l" fontAlgn="b"/>
                      <a:r>
                        <a:rPr lang="hu-HU" sz="1800" u="none" strike="noStrike" dirty="0">
                          <a:effectLst/>
                        </a:rPr>
                        <a:t>Kiskunfélegyházi Kossuth Lajos Technikum, Szakképző Iskola és Kollégium</a:t>
                      </a:r>
                      <a:endParaRPr lang="hu-H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800" u="none" strike="noStrike" dirty="0">
                          <a:effectLst/>
                        </a:rPr>
                        <a:t>461</a:t>
                      </a:r>
                      <a:endParaRPr lang="hu-H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800" u="none" strike="noStrike" dirty="0">
                          <a:effectLst/>
                        </a:rPr>
                        <a:t>540</a:t>
                      </a:r>
                      <a:endParaRPr lang="hu-H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800" u="none" strike="noStrike" dirty="0">
                          <a:effectLst/>
                        </a:rPr>
                        <a:t>1001</a:t>
                      </a:r>
                      <a:endParaRPr lang="hu-H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33744527"/>
                  </a:ext>
                </a:extLst>
              </a:tr>
              <a:tr h="410270">
                <a:tc>
                  <a:txBody>
                    <a:bodyPr/>
                    <a:lstStyle/>
                    <a:p>
                      <a:pPr algn="l" fontAlgn="b"/>
                      <a:r>
                        <a:rPr lang="hu-HU" sz="1800" u="none" strike="noStrike" dirty="0">
                          <a:effectLst/>
                        </a:rPr>
                        <a:t>Kiskunfélegyházi Közgazdasági Technikum</a:t>
                      </a:r>
                      <a:endParaRPr lang="hu-H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800" u="none" strike="noStrike" dirty="0">
                          <a:effectLst/>
                        </a:rPr>
                        <a:t>97</a:t>
                      </a:r>
                      <a:endParaRPr lang="hu-H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800" u="none" strike="noStrike" dirty="0">
                          <a:effectLst/>
                        </a:rPr>
                        <a:t>506</a:t>
                      </a:r>
                      <a:endParaRPr lang="hu-H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800" u="none" strike="noStrike" dirty="0">
                          <a:effectLst/>
                        </a:rPr>
                        <a:t>603</a:t>
                      </a:r>
                      <a:endParaRPr lang="hu-H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9641665"/>
                  </a:ext>
                </a:extLst>
              </a:tr>
              <a:tr h="410270">
                <a:tc>
                  <a:txBody>
                    <a:bodyPr/>
                    <a:lstStyle/>
                    <a:p>
                      <a:pPr algn="r" fontAlgn="b"/>
                      <a:r>
                        <a:rPr lang="hu-HU" sz="1800" b="1" u="none" strike="noStrike" dirty="0">
                          <a:effectLst/>
                        </a:rPr>
                        <a:t>Összesen:</a:t>
                      </a:r>
                      <a:endParaRPr lang="hu-HU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800" b="1" u="none" strike="noStrike" dirty="0">
                          <a:effectLst/>
                        </a:rPr>
                        <a:t>1045</a:t>
                      </a:r>
                      <a:endParaRPr lang="hu-HU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800" b="1" u="none" strike="noStrike" dirty="0">
                          <a:effectLst/>
                        </a:rPr>
                        <a:t>2373</a:t>
                      </a:r>
                      <a:endParaRPr lang="hu-HU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800" b="1" u="none" strike="noStrike" dirty="0">
                          <a:effectLst/>
                        </a:rPr>
                        <a:t>3418</a:t>
                      </a:r>
                      <a:endParaRPr lang="hu-HU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774514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7839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F0B7AC1-416E-47E5-8FC2-39BBD88E4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024" y="341194"/>
            <a:ext cx="11286698" cy="859809"/>
          </a:xfrm>
        </p:spPr>
        <p:txBody>
          <a:bodyPr>
            <a:normAutofit/>
          </a:bodyPr>
          <a:lstStyle/>
          <a:p>
            <a:r>
              <a:rPr lang="hu-HU" sz="4800" b="1" dirty="0">
                <a:solidFill>
                  <a:schemeClr val="tx1"/>
                </a:solidFill>
              </a:rPr>
              <a:t>Kiskunhalasi Szakképzési Centrum</a:t>
            </a:r>
            <a:endParaRPr lang="hu-HU" sz="4800" dirty="0"/>
          </a:p>
        </p:txBody>
      </p:sp>
      <p:graphicFrame>
        <p:nvGraphicFramePr>
          <p:cNvPr id="5" name="Tartalom helye 4">
            <a:extLst>
              <a:ext uri="{FF2B5EF4-FFF2-40B4-BE49-F238E27FC236}">
                <a16:creationId xmlns:a16="http://schemas.microsoft.com/office/drawing/2014/main" id="{4535D096-2B07-4CDA-97B6-53D6DE7886D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1347201"/>
              </p:ext>
            </p:extLst>
          </p:nvPr>
        </p:nvGraphicFramePr>
        <p:xfrm>
          <a:off x="887534" y="1421075"/>
          <a:ext cx="8776229" cy="40158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36083">
                  <a:extLst>
                    <a:ext uri="{9D8B030D-6E8A-4147-A177-3AD203B41FA5}">
                      <a16:colId xmlns:a16="http://schemas.microsoft.com/office/drawing/2014/main" val="3670101265"/>
                    </a:ext>
                  </a:extLst>
                </a:gridCol>
                <a:gridCol w="1040146">
                  <a:extLst>
                    <a:ext uri="{9D8B030D-6E8A-4147-A177-3AD203B41FA5}">
                      <a16:colId xmlns:a16="http://schemas.microsoft.com/office/drawing/2014/main" val="648572842"/>
                    </a:ext>
                  </a:extLst>
                </a:gridCol>
              </a:tblGrid>
              <a:tr h="803170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hu-HU" sz="2800" b="1" u="none" strike="noStrike" dirty="0">
                          <a:effectLst/>
                        </a:rPr>
                        <a:t>Kiskunhalasi Szakképzési Centrum</a:t>
                      </a:r>
                      <a:endParaRPr lang="hu-HU" sz="2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9738959"/>
                  </a:ext>
                </a:extLst>
              </a:tr>
              <a:tr h="803170">
                <a:tc>
                  <a:txBody>
                    <a:bodyPr/>
                    <a:lstStyle/>
                    <a:p>
                      <a:pPr algn="l" fontAlgn="b"/>
                      <a:r>
                        <a:rPr lang="hu-HU" sz="2800" u="none" strike="noStrike" dirty="0">
                          <a:effectLst/>
                        </a:rPr>
                        <a:t>Oktató (Centrum szinten)</a:t>
                      </a:r>
                      <a:endParaRPr lang="hu-HU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800" u="none" strike="noStrike" dirty="0">
                          <a:effectLst/>
                        </a:rPr>
                        <a:t>274</a:t>
                      </a:r>
                      <a:endParaRPr lang="hu-HU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2931535"/>
                  </a:ext>
                </a:extLst>
              </a:tr>
              <a:tr h="803170">
                <a:tc>
                  <a:txBody>
                    <a:bodyPr/>
                    <a:lstStyle/>
                    <a:p>
                      <a:pPr algn="l" fontAlgn="b"/>
                      <a:r>
                        <a:rPr lang="hu-HU" sz="2800" u="none" strike="noStrike" dirty="0">
                          <a:effectLst/>
                        </a:rPr>
                        <a:t>Óraadó (Centrum szinten)</a:t>
                      </a:r>
                      <a:endParaRPr lang="hu-HU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800" u="none" strike="noStrike">
                          <a:effectLst/>
                        </a:rPr>
                        <a:t>123</a:t>
                      </a:r>
                      <a:endParaRPr lang="hu-HU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06903210"/>
                  </a:ext>
                </a:extLst>
              </a:tr>
              <a:tr h="803170">
                <a:tc>
                  <a:txBody>
                    <a:bodyPr/>
                    <a:lstStyle/>
                    <a:p>
                      <a:pPr algn="l" fontAlgn="b"/>
                      <a:r>
                        <a:rPr lang="hu-HU" sz="2800" u="none" strike="noStrike" dirty="0">
                          <a:effectLst/>
                        </a:rPr>
                        <a:t>Egyéb alkalmazott (Centrum szinten)</a:t>
                      </a:r>
                      <a:endParaRPr lang="hu-HU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800" u="none" strike="noStrike" dirty="0">
                          <a:effectLst/>
                        </a:rPr>
                        <a:t>132</a:t>
                      </a:r>
                      <a:endParaRPr lang="hu-HU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3409623"/>
                  </a:ext>
                </a:extLst>
              </a:tr>
              <a:tr h="803170">
                <a:tc>
                  <a:txBody>
                    <a:bodyPr/>
                    <a:lstStyle/>
                    <a:p>
                      <a:pPr algn="r" fontAlgn="b"/>
                      <a:r>
                        <a:rPr lang="hu-HU" sz="2800" b="1" u="none" strike="noStrike" dirty="0">
                          <a:effectLst/>
                        </a:rPr>
                        <a:t>Összesen:</a:t>
                      </a:r>
                      <a:endParaRPr lang="hu-HU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800" b="1" u="none" strike="noStrike" dirty="0">
                          <a:effectLst/>
                        </a:rPr>
                        <a:t>529</a:t>
                      </a:r>
                      <a:endParaRPr lang="hu-HU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45208529"/>
                  </a:ext>
                </a:extLst>
              </a:tr>
            </a:tbl>
          </a:graphicData>
        </a:graphic>
      </p:graphicFrame>
      <p:pic>
        <p:nvPicPr>
          <p:cNvPr id="4" name="Kép 3">
            <a:extLst>
              <a:ext uri="{FF2B5EF4-FFF2-40B4-BE49-F238E27FC236}">
                <a16:creationId xmlns:a16="http://schemas.microsoft.com/office/drawing/2014/main" id="{C5D00013-CECA-470F-9FAD-4FAB5B39DA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2193" y="5040431"/>
            <a:ext cx="2400300" cy="147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9332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F0B7AC1-416E-47E5-8FC2-39BBD88E4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024" y="341194"/>
            <a:ext cx="11286698" cy="859809"/>
          </a:xfrm>
        </p:spPr>
        <p:txBody>
          <a:bodyPr>
            <a:normAutofit/>
          </a:bodyPr>
          <a:lstStyle/>
          <a:p>
            <a:r>
              <a:rPr lang="hu-HU" sz="4800" b="1" dirty="0">
                <a:solidFill>
                  <a:schemeClr val="tx1"/>
                </a:solidFill>
              </a:rPr>
              <a:t>Kiskunhalasi Szakképzési Centrum</a:t>
            </a:r>
            <a:endParaRPr lang="hu-HU" sz="4800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C5D00013-CECA-470F-9FAD-4FAB5B39DA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7676" y="4314825"/>
            <a:ext cx="2400300" cy="1476375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C8B75712-8AA6-4650-8E5F-5D27390704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549" y="1201003"/>
            <a:ext cx="7373951" cy="4915968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0E254934-0C23-43EE-BACB-32761CF490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548" y="1201004"/>
            <a:ext cx="7373951" cy="4915967"/>
          </a:xfrm>
          <a:prstGeom prst="rect">
            <a:avLst/>
          </a:prstGeom>
        </p:spPr>
      </p:pic>
      <p:pic>
        <p:nvPicPr>
          <p:cNvPr id="1026" name="Picture 2" descr="Nem érhető el leírás a fényképhez.">
            <a:extLst>
              <a:ext uri="{FF2B5EF4-FFF2-40B4-BE49-F238E27FC236}">
                <a16:creationId xmlns:a16="http://schemas.microsoft.com/office/drawing/2014/main" id="{0BE90DC9-41A1-42CC-AD2D-B631FFA5DC0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548" y="1201002"/>
            <a:ext cx="7373951" cy="5254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2948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F0B7AC1-416E-47E5-8FC2-39BBD88E4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024" y="341194"/>
            <a:ext cx="11286698" cy="1364776"/>
          </a:xfrm>
        </p:spPr>
        <p:txBody>
          <a:bodyPr>
            <a:normAutofit/>
          </a:bodyPr>
          <a:lstStyle/>
          <a:p>
            <a:pPr algn="ctr"/>
            <a:r>
              <a:rPr lang="hu-HU" sz="3100" b="1" dirty="0">
                <a:solidFill>
                  <a:schemeClr val="tx1"/>
                </a:solidFill>
              </a:rPr>
              <a:t>Kiskunhalasi SZC</a:t>
            </a:r>
            <a:br>
              <a:rPr lang="hu-HU" sz="4800" b="1" dirty="0">
                <a:solidFill>
                  <a:schemeClr val="tx1"/>
                </a:solidFill>
              </a:rPr>
            </a:br>
            <a:r>
              <a:rPr lang="hu-HU" sz="4800" b="1" dirty="0">
                <a:solidFill>
                  <a:schemeClr val="tx1"/>
                </a:solidFill>
              </a:rPr>
              <a:t>Kiskőrösi Wattay Technikum</a:t>
            </a:r>
            <a:endParaRPr lang="hu-HU" sz="4800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65C0A348-8461-484C-AC8E-A91EC15464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75695" y="4986801"/>
            <a:ext cx="1249775" cy="1664208"/>
          </a:xfrm>
          <a:prstGeom prst="rect">
            <a:avLst/>
          </a:prstGeom>
        </p:spPr>
      </p:pic>
      <p:graphicFrame>
        <p:nvGraphicFramePr>
          <p:cNvPr id="9" name="Tartalom helye 8">
            <a:extLst>
              <a:ext uri="{FF2B5EF4-FFF2-40B4-BE49-F238E27FC236}">
                <a16:creationId xmlns:a16="http://schemas.microsoft.com/office/drawing/2014/main" id="{54A4D707-D413-4A5E-B053-3B6E994EF03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9371164"/>
              </p:ext>
            </p:extLst>
          </p:nvPr>
        </p:nvGraphicFramePr>
        <p:xfrm>
          <a:off x="463550" y="1706563"/>
          <a:ext cx="11287125" cy="40846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274543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>
            <a:extLst>
              <a:ext uri="{FF2B5EF4-FFF2-40B4-BE49-F238E27FC236}">
                <a16:creationId xmlns:a16="http://schemas.microsoft.com/office/drawing/2014/main" id="{77B3319C-B49A-4281-9301-1473B2A8ED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6776" y="285465"/>
            <a:ext cx="10478448" cy="6287069"/>
          </a:xfrm>
          <a:prstGeom prst="rect">
            <a:avLst/>
          </a:prstGeom>
        </p:spPr>
      </p:pic>
      <p:sp>
        <p:nvSpPr>
          <p:cNvPr id="5" name="Nyíl: lefelé mutató 4">
            <a:extLst>
              <a:ext uri="{FF2B5EF4-FFF2-40B4-BE49-F238E27FC236}">
                <a16:creationId xmlns:a16="http://schemas.microsoft.com/office/drawing/2014/main" id="{A1BED102-4B86-4BBF-89F2-BD5F60E8DBCE}"/>
              </a:ext>
            </a:extLst>
          </p:cNvPr>
          <p:cNvSpPr/>
          <p:nvPr/>
        </p:nvSpPr>
        <p:spPr>
          <a:xfrm>
            <a:off x="7124131" y="2661313"/>
            <a:ext cx="286603" cy="152855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graphicFrame>
        <p:nvGraphicFramePr>
          <p:cNvPr id="7" name="Táblázat 6">
            <a:extLst>
              <a:ext uri="{FF2B5EF4-FFF2-40B4-BE49-F238E27FC236}">
                <a16:creationId xmlns:a16="http://schemas.microsoft.com/office/drawing/2014/main" id="{D2D7D39E-422B-4B17-9946-315AA4EB57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1961625"/>
              </p:ext>
            </p:extLst>
          </p:nvPr>
        </p:nvGraphicFramePr>
        <p:xfrm>
          <a:off x="10126638" y="758298"/>
          <a:ext cx="1651380" cy="34315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25690">
                  <a:extLst>
                    <a:ext uri="{9D8B030D-6E8A-4147-A177-3AD203B41FA5}">
                      <a16:colId xmlns:a16="http://schemas.microsoft.com/office/drawing/2014/main" val="216869088"/>
                    </a:ext>
                  </a:extLst>
                </a:gridCol>
                <a:gridCol w="825690">
                  <a:extLst>
                    <a:ext uri="{9D8B030D-6E8A-4147-A177-3AD203B41FA5}">
                      <a16:colId xmlns:a16="http://schemas.microsoft.com/office/drawing/2014/main" val="2664126908"/>
                    </a:ext>
                  </a:extLst>
                </a:gridCol>
              </a:tblGrid>
              <a:tr h="228771"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effectLst/>
                        </a:rPr>
                        <a:t>2010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effectLst/>
                        </a:rPr>
                        <a:t>90335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166182"/>
                  </a:ext>
                </a:extLst>
              </a:tr>
              <a:tr h="228771"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effectLst/>
                        </a:rPr>
                        <a:t>2011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>
                          <a:effectLst/>
                        </a:rPr>
                        <a:t>88049</a:t>
                      </a:r>
                      <a:endParaRPr lang="hu-HU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42693741"/>
                  </a:ext>
                </a:extLst>
              </a:tr>
              <a:tr h="228771"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effectLst/>
                        </a:rPr>
                        <a:t>2012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effectLst/>
                        </a:rPr>
                        <a:t>90269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9443409"/>
                  </a:ext>
                </a:extLst>
              </a:tr>
              <a:tr h="228771"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effectLst/>
                        </a:rPr>
                        <a:t>2013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effectLst/>
                        </a:rPr>
                        <a:t>88689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81612741"/>
                  </a:ext>
                </a:extLst>
              </a:tr>
              <a:tr h="228771"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effectLst/>
                        </a:rPr>
                        <a:t>2014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effectLst/>
                        </a:rPr>
                        <a:t>91510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6333215"/>
                  </a:ext>
                </a:extLst>
              </a:tr>
              <a:tr h="228771"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effectLst/>
                        </a:rPr>
                        <a:t>2015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effectLst/>
                        </a:rPr>
                        <a:t>91690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46022838"/>
                  </a:ext>
                </a:extLst>
              </a:tr>
              <a:tr h="228771"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effectLst/>
                        </a:rPr>
                        <a:t>2016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effectLst/>
                        </a:rPr>
                        <a:t>93063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5204761"/>
                  </a:ext>
                </a:extLst>
              </a:tr>
              <a:tr h="228771"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>
                          <a:effectLst/>
                        </a:rPr>
                        <a:t>2017</a:t>
                      </a:r>
                      <a:endParaRPr lang="hu-HU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effectLst/>
                        </a:rPr>
                        <a:t>91577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12944163"/>
                  </a:ext>
                </a:extLst>
              </a:tr>
              <a:tr h="228771"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effectLst/>
                        </a:rPr>
                        <a:t>2018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effectLst/>
                        </a:rPr>
                        <a:t>89807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1776110"/>
                  </a:ext>
                </a:extLst>
              </a:tr>
              <a:tr h="228771"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>
                          <a:effectLst/>
                        </a:rPr>
                        <a:t>2019</a:t>
                      </a:r>
                      <a:endParaRPr lang="hu-HU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effectLst/>
                        </a:rPr>
                        <a:t>89193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99571494"/>
                  </a:ext>
                </a:extLst>
              </a:tr>
              <a:tr h="228771"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effectLst/>
                        </a:rPr>
                        <a:t>2020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effectLst/>
                        </a:rPr>
                        <a:t>92338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5403304"/>
                  </a:ext>
                </a:extLst>
              </a:tr>
              <a:tr h="228771"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>
                          <a:effectLst/>
                        </a:rPr>
                        <a:t>2021</a:t>
                      </a:r>
                      <a:endParaRPr lang="hu-HU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effectLst/>
                        </a:rPr>
                        <a:t>93039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83966392"/>
                  </a:ext>
                </a:extLst>
              </a:tr>
              <a:tr h="228771"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effectLst/>
                        </a:rPr>
                        <a:t>2022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effectLst/>
                        </a:rPr>
                        <a:t>88491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5468770"/>
                  </a:ext>
                </a:extLst>
              </a:tr>
              <a:tr h="228771"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>
                          <a:effectLst/>
                        </a:rPr>
                        <a:t>2023</a:t>
                      </a:r>
                      <a:endParaRPr lang="hu-HU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effectLst/>
                        </a:rPr>
                        <a:t>85225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23707734"/>
                  </a:ext>
                </a:extLst>
              </a:tr>
              <a:tr h="228771"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effectLst/>
                        </a:rPr>
                        <a:t>2024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effectLst/>
                        </a:rPr>
                        <a:t>77511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27202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95207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F0B7AC1-416E-47E5-8FC2-39BBD88E4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024" y="341194"/>
            <a:ext cx="11286698" cy="1364776"/>
          </a:xfrm>
        </p:spPr>
        <p:txBody>
          <a:bodyPr>
            <a:normAutofit/>
          </a:bodyPr>
          <a:lstStyle/>
          <a:p>
            <a:pPr algn="ctr"/>
            <a:r>
              <a:rPr lang="hu-HU" sz="3100" b="1" dirty="0">
                <a:solidFill>
                  <a:schemeClr val="tx1"/>
                </a:solidFill>
              </a:rPr>
              <a:t>Kiskunhalasi SZC</a:t>
            </a:r>
            <a:br>
              <a:rPr lang="hu-HU" sz="4800" b="1" dirty="0">
                <a:solidFill>
                  <a:schemeClr val="tx1"/>
                </a:solidFill>
              </a:rPr>
            </a:br>
            <a:r>
              <a:rPr lang="hu-HU" sz="4800" b="1" dirty="0">
                <a:solidFill>
                  <a:schemeClr val="tx1"/>
                </a:solidFill>
              </a:rPr>
              <a:t>Kiskőrösi Wattay Technikum</a:t>
            </a:r>
            <a:endParaRPr lang="hu-HU" sz="4800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65C0A348-8461-484C-AC8E-A91EC15464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75695" y="4986801"/>
            <a:ext cx="1249775" cy="1664208"/>
          </a:xfrm>
          <a:prstGeom prst="rect">
            <a:avLst/>
          </a:prstGeom>
        </p:spPr>
      </p:pic>
      <p:sp>
        <p:nvSpPr>
          <p:cNvPr id="3" name="Tartalom helye 2">
            <a:extLst>
              <a:ext uri="{FF2B5EF4-FFF2-40B4-BE49-F238E27FC236}">
                <a16:creationId xmlns:a16="http://schemas.microsoft.com/office/drawing/2014/main" id="{FA17759E-6568-43D9-B382-8C356BF0B4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278" y="1705970"/>
            <a:ext cx="10606133" cy="4810835"/>
          </a:xfrm>
        </p:spPr>
        <p:txBody>
          <a:bodyPr/>
          <a:lstStyle/>
          <a:p>
            <a:pPr marL="0" indent="0">
              <a:buNone/>
            </a:pPr>
            <a:r>
              <a:rPr lang="hu-HU" sz="4000" b="1" u="sng" dirty="0"/>
              <a:t>TECHNIKUM - NAPPALI</a:t>
            </a:r>
          </a:p>
          <a:p>
            <a:r>
              <a:rPr lang="hu-HU" sz="3200" b="1" dirty="0"/>
              <a:t>Gépészet</a:t>
            </a:r>
            <a:r>
              <a:rPr lang="hu-HU" sz="3200" dirty="0"/>
              <a:t> (gépgyártástechnológia technikus, gépész technikus)</a:t>
            </a:r>
          </a:p>
          <a:p>
            <a:r>
              <a:rPr lang="hu-HU" sz="3200" b="1" dirty="0"/>
              <a:t>Informatika és távközlés </a:t>
            </a:r>
            <a:r>
              <a:rPr lang="hu-HU" sz="3200" dirty="0"/>
              <a:t>(informatika rendszer- és alkalmazásüzemeltető technikus)</a:t>
            </a:r>
          </a:p>
          <a:p>
            <a:r>
              <a:rPr lang="hu-HU" sz="3200" b="1" dirty="0"/>
              <a:t>Gazdálkodás és menedzsment </a:t>
            </a:r>
            <a:r>
              <a:rPr lang="hu-HU" sz="3200" dirty="0"/>
              <a:t>(pénzügyi-számviteli ügyintéző, vállalkozási ügyviteli ügyintéző)</a:t>
            </a:r>
          </a:p>
        </p:txBody>
      </p:sp>
    </p:spTree>
    <p:extLst>
      <p:ext uri="{BB962C8B-B14F-4D97-AF65-F5344CB8AC3E}">
        <p14:creationId xmlns:p14="http://schemas.microsoft.com/office/powerpoint/2010/main" val="34852875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F0B7AC1-416E-47E5-8FC2-39BBD88E4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024" y="341194"/>
            <a:ext cx="11286698" cy="1364776"/>
          </a:xfrm>
        </p:spPr>
        <p:txBody>
          <a:bodyPr>
            <a:normAutofit/>
          </a:bodyPr>
          <a:lstStyle/>
          <a:p>
            <a:pPr algn="ctr"/>
            <a:r>
              <a:rPr lang="hu-HU" sz="3100" b="1" dirty="0">
                <a:solidFill>
                  <a:schemeClr val="tx1"/>
                </a:solidFill>
              </a:rPr>
              <a:t>Kiskunhalasi SZC</a:t>
            </a:r>
            <a:br>
              <a:rPr lang="hu-HU" sz="4800" b="1" dirty="0">
                <a:solidFill>
                  <a:schemeClr val="tx1"/>
                </a:solidFill>
              </a:rPr>
            </a:br>
            <a:r>
              <a:rPr lang="hu-HU" sz="4800" b="1" dirty="0">
                <a:solidFill>
                  <a:schemeClr val="tx1"/>
                </a:solidFill>
              </a:rPr>
              <a:t>Kiskőrösi Wattay Technikum</a:t>
            </a:r>
            <a:endParaRPr lang="hu-HU" sz="4800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65C0A348-8461-484C-AC8E-A91EC15464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75695" y="4986801"/>
            <a:ext cx="1249775" cy="1664208"/>
          </a:xfrm>
          <a:prstGeom prst="rect">
            <a:avLst/>
          </a:prstGeom>
        </p:spPr>
      </p:pic>
      <p:sp>
        <p:nvSpPr>
          <p:cNvPr id="3" name="Tartalom helye 2">
            <a:extLst>
              <a:ext uri="{FF2B5EF4-FFF2-40B4-BE49-F238E27FC236}">
                <a16:creationId xmlns:a16="http://schemas.microsoft.com/office/drawing/2014/main" id="{FA17759E-6568-43D9-B382-8C356BF0B4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278" y="1705970"/>
            <a:ext cx="10606133" cy="41762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4000" b="1" u="sng" dirty="0"/>
              <a:t>SZAKKÉPZŐ ISKOLA - NAPPALI</a:t>
            </a:r>
          </a:p>
          <a:p>
            <a:r>
              <a:rPr lang="hu-HU" sz="3200" b="1" dirty="0"/>
              <a:t>Fa- és bútoripar </a:t>
            </a:r>
            <a:r>
              <a:rPr lang="hu-HU" sz="3200" dirty="0"/>
              <a:t>(asztalos)</a:t>
            </a:r>
          </a:p>
          <a:p>
            <a:r>
              <a:rPr lang="hu-HU" sz="3200" b="1" dirty="0"/>
              <a:t>Gépészet</a:t>
            </a:r>
            <a:r>
              <a:rPr lang="hu-HU" sz="3200" dirty="0"/>
              <a:t> (gépi és CNC forgácsoló, épület- és szerkezetlakatos)</a:t>
            </a:r>
          </a:p>
          <a:p>
            <a:r>
              <a:rPr lang="hu-HU" sz="3200" b="1" dirty="0"/>
              <a:t>Kereskedelem</a:t>
            </a:r>
            <a:r>
              <a:rPr lang="hu-HU" sz="3200" dirty="0"/>
              <a:t> (kereskedelmi értékesítő)</a:t>
            </a:r>
          </a:p>
        </p:txBody>
      </p:sp>
    </p:spTree>
    <p:extLst>
      <p:ext uri="{BB962C8B-B14F-4D97-AF65-F5344CB8AC3E}">
        <p14:creationId xmlns:p14="http://schemas.microsoft.com/office/powerpoint/2010/main" val="13546363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zita">
  <a:themeElements>
    <a:clrScheme name="Kék melegség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Szita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zita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Szita</Template>
  <TotalTime>712</TotalTime>
  <Words>643</Words>
  <Application>Microsoft Office PowerPoint</Application>
  <PresentationFormat>Szélesvásznú</PresentationFormat>
  <Paragraphs>174</Paragraphs>
  <Slides>22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22</vt:i4>
      </vt:variant>
    </vt:vector>
  </HeadingPairs>
  <TitlesOfParts>
    <vt:vector size="26" baseType="lpstr">
      <vt:lpstr>Arial</vt:lpstr>
      <vt:lpstr>Calibri</vt:lpstr>
      <vt:lpstr>Century Gothic</vt:lpstr>
      <vt:lpstr>Szita</vt:lpstr>
      <vt:lpstr>Tájékoztató a kiskunhalasi szakképzési centrum és a kiskőrösi wattay technikum működéséről</vt:lpstr>
      <vt:lpstr>Kiskunhalasi Szakképzési Centrum</vt:lpstr>
      <vt:lpstr>Kiskunhalasi Szakképzési Centrum</vt:lpstr>
      <vt:lpstr>Kiskunhalasi Szakképzési Centrum</vt:lpstr>
      <vt:lpstr>Kiskunhalasi Szakképzési Centrum</vt:lpstr>
      <vt:lpstr>Kiskunhalasi SZC Kiskőrösi Wattay Technikum</vt:lpstr>
      <vt:lpstr>PowerPoint-bemutató</vt:lpstr>
      <vt:lpstr>Kiskunhalasi SZC Kiskőrösi Wattay Technikum</vt:lpstr>
      <vt:lpstr>Kiskunhalasi SZC Kiskőrösi Wattay Technikum</vt:lpstr>
      <vt:lpstr>Kiskunhalasi SZC Kiskőrösi Wattay Technikum</vt:lpstr>
      <vt:lpstr>Kiskunhalasi SZC Kiskőrösi Wattay Technikum</vt:lpstr>
      <vt:lpstr>Duális partnereink</vt:lpstr>
      <vt:lpstr>Kiskunhalasi SZC Kiskőrösi Wattay Technikum</vt:lpstr>
      <vt:lpstr>Kiskunhalasi SZC Kiskőrösi Wattay Technikum</vt:lpstr>
      <vt:lpstr>Kiskunhalasi SZC Kiskőrösi Wattay Technikum</vt:lpstr>
      <vt:lpstr>Kiskunhalasi SZC Kiskőrösi Wattay Technikum</vt:lpstr>
      <vt:lpstr>Kiskunhalasi SZC Kiskőrösi Wattay Technikum</vt:lpstr>
      <vt:lpstr>Kiskunhalasi SZC Kiskőrösi Wattay Technikum</vt:lpstr>
      <vt:lpstr>Kiskunhalasi SZC Kiskőrösi Wattay Technikum</vt:lpstr>
      <vt:lpstr>Kiskunhalasi SZC Kiskőrösi Wattay Technikum</vt:lpstr>
      <vt:lpstr>Kiskunhalasi SZC Kiskőrösi Wattay Technikum</vt:lpstr>
      <vt:lpstr>Kiskunhalasi SZC Kiskőrösi Wattay Technikum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Duális képzők fóruma</dc:title>
  <dc:creator>Vizsga</dc:creator>
  <cp:lastModifiedBy>Vizsga</cp:lastModifiedBy>
  <cp:revision>35</cp:revision>
  <cp:lastPrinted>2025-11-06T11:57:41Z</cp:lastPrinted>
  <dcterms:created xsi:type="dcterms:W3CDTF">2025-09-28T13:04:55Z</dcterms:created>
  <dcterms:modified xsi:type="dcterms:W3CDTF">2025-11-10T10:20:42Z</dcterms:modified>
</cp:coreProperties>
</file>